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DC439-7C03-463A-AD30-21725086F0BC}" type="datetimeFigureOut">
              <a:rPr kumimoji="1" lang="ja-JP" altLang="en-US" smtClean="0"/>
              <a:pPr/>
              <a:t>2016/6/22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C0F95-7C07-4E2C-9416-B0C4D17663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DC439-7C03-463A-AD30-21725086F0BC}" type="datetimeFigureOut">
              <a:rPr kumimoji="1" lang="ja-JP" altLang="en-US" smtClean="0"/>
              <a:pPr/>
              <a:t>2016/6/22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C0F95-7C07-4E2C-9416-B0C4D17663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DC439-7C03-463A-AD30-21725086F0BC}" type="datetimeFigureOut">
              <a:rPr kumimoji="1" lang="ja-JP" altLang="en-US" smtClean="0"/>
              <a:pPr/>
              <a:t>2016/6/22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C0F95-7C07-4E2C-9416-B0C4D17663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DC439-7C03-463A-AD30-21725086F0BC}" type="datetimeFigureOut">
              <a:rPr kumimoji="1" lang="ja-JP" altLang="en-US" smtClean="0"/>
              <a:pPr/>
              <a:t>2016/6/22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C0F95-7C07-4E2C-9416-B0C4D17663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DC439-7C03-463A-AD30-21725086F0BC}" type="datetimeFigureOut">
              <a:rPr kumimoji="1" lang="ja-JP" altLang="en-US" smtClean="0"/>
              <a:pPr/>
              <a:t>2016/6/22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C0F95-7C07-4E2C-9416-B0C4D17663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DC439-7C03-463A-AD30-21725086F0BC}" type="datetimeFigureOut">
              <a:rPr kumimoji="1" lang="ja-JP" altLang="en-US" smtClean="0"/>
              <a:pPr/>
              <a:t>2016/6/22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C0F95-7C07-4E2C-9416-B0C4D17663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DC439-7C03-463A-AD30-21725086F0BC}" type="datetimeFigureOut">
              <a:rPr kumimoji="1" lang="ja-JP" altLang="en-US" smtClean="0"/>
              <a:pPr/>
              <a:t>2016/6/22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C0F95-7C07-4E2C-9416-B0C4D17663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DC439-7C03-463A-AD30-21725086F0BC}" type="datetimeFigureOut">
              <a:rPr kumimoji="1" lang="ja-JP" altLang="en-US" smtClean="0"/>
              <a:pPr/>
              <a:t>2016/6/22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C0F95-7C07-4E2C-9416-B0C4D17663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DC439-7C03-463A-AD30-21725086F0BC}" type="datetimeFigureOut">
              <a:rPr kumimoji="1" lang="ja-JP" altLang="en-US" smtClean="0"/>
              <a:pPr/>
              <a:t>2016/6/22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C0F95-7C07-4E2C-9416-B0C4D17663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DC439-7C03-463A-AD30-21725086F0BC}" type="datetimeFigureOut">
              <a:rPr kumimoji="1" lang="ja-JP" altLang="en-US" smtClean="0"/>
              <a:pPr/>
              <a:t>2016/6/22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C0F95-7C07-4E2C-9416-B0C4D17663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DC439-7C03-463A-AD30-21725086F0BC}" type="datetimeFigureOut">
              <a:rPr kumimoji="1" lang="ja-JP" altLang="en-US" smtClean="0"/>
              <a:pPr/>
              <a:t>2016/6/22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C0F95-7C07-4E2C-9416-B0C4D17663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DC439-7C03-463A-AD30-21725086F0BC}" type="datetimeFigureOut">
              <a:rPr kumimoji="1" lang="ja-JP" altLang="en-US" smtClean="0"/>
              <a:pPr/>
              <a:t>2016/6/22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C0F95-7C07-4E2C-9416-B0C4D176630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5035" y="116632"/>
            <a:ext cx="6399213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下矢印 3"/>
          <p:cNvSpPr/>
          <p:nvPr/>
        </p:nvSpPr>
        <p:spPr>
          <a:xfrm>
            <a:off x="72008" y="1988840"/>
            <a:ext cx="323528" cy="2448272"/>
          </a:xfrm>
          <a:prstGeom prst="downArrow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496" y="2780928"/>
            <a:ext cx="400110" cy="8640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400" b="1" dirty="0" smtClean="0">
                <a:latin typeface="メイリオ" pitchFamily="50" charset="-128"/>
                <a:ea typeface="メイリオ" pitchFamily="50" charset="-128"/>
              </a:rPr>
              <a:t>危険度</a:t>
            </a:r>
            <a:endParaRPr lang="en-US" altLang="ja-JP" sz="1400" b="1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5496" y="3933056"/>
            <a:ext cx="400110" cy="5040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400" b="1" dirty="0" smtClean="0">
                <a:latin typeface="メイリオ" pitchFamily="50" charset="-128"/>
                <a:ea typeface="メイリオ" pitchFamily="50" charset="-128"/>
              </a:rPr>
              <a:t>大</a:t>
            </a:r>
            <a:endParaRPr lang="en-US" altLang="ja-JP" sz="1400" b="1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5496" y="1988840"/>
            <a:ext cx="400110" cy="5040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400" b="1" dirty="0" smtClean="0">
                <a:latin typeface="メイリオ" pitchFamily="50" charset="-128"/>
                <a:ea typeface="メイリオ" pitchFamily="50" charset="-128"/>
              </a:rPr>
              <a:t>小</a:t>
            </a:r>
            <a:endParaRPr lang="en-US" altLang="ja-JP" sz="1400" b="1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507090" y="4437112"/>
            <a:ext cx="1261884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050" dirty="0">
                <a:latin typeface="メイリオ" pitchFamily="50" charset="-128"/>
                <a:ea typeface="メイリオ" pitchFamily="50" charset="-128"/>
              </a:rPr>
              <a:t>東海地震予知情報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660232" y="1945407"/>
            <a:ext cx="23042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>
                <a:latin typeface="メイリオ" pitchFamily="50" charset="-128"/>
                <a:ea typeface="メイリオ" pitchFamily="50" charset="-128"/>
              </a:rPr>
              <a:t>・通常登下校</a:t>
            </a:r>
            <a:endParaRPr kumimoji="1" lang="en-US" altLang="ja-JP" sz="1050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07504" y="4941168"/>
            <a:ext cx="8928992" cy="1869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</a:rPr>
              <a:t>（</a:t>
            </a:r>
            <a:r>
              <a:rPr lang="en-US" altLang="ja-JP" sz="1050" dirty="0" smtClean="0">
                <a:latin typeface="メイリオ" pitchFamily="50" charset="-128"/>
                <a:ea typeface="メイリオ" pitchFamily="50" charset="-128"/>
              </a:rPr>
              <a:t>※</a:t>
            </a:r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</a:rPr>
              <a:t>１）基準に基づく行動であっても、随時周囲の状況および発表・解除の時間帯に応じて判断する場合があります。その場合、下記連絡手段に</a:t>
            </a:r>
            <a:endParaRPr lang="en-US" altLang="ja-JP" sz="105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</a:rPr>
              <a:t>　　　　て配信します。また、大雪、雷などここに記載のない注意報、警報、特別警報も同じ基準とします。</a:t>
            </a:r>
            <a:endParaRPr lang="en-US" altLang="ja-JP" sz="105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</a:rPr>
              <a:t>（</a:t>
            </a:r>
            <a:r>
              <a:rPr lang="en-US" altLang="ja-JP" sz="1050" dirty="0" smtClean="0">
                <a:latin typeface="メイリオ" pitchFamily="50" charset="-128"/>
                <a:ea typeface="メイリオ" pitchFamily="50" charset="-128"/>
              </a:rPr>
              <a:t>※</a:t>
            </a:r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</a:rPr>
              <a:t>２）居住地によっては登校困難と判断された場合は、学校に連絡下さい。</a:t>
            </a:r>
            <a:endParaRPr lang="en-US" altLang="ja-JP" sz="105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</a:rPr>
              <a:t>　　　　暴風警報等状況を判断し、休校または登校時間を遅らせるなど学校から</a:t>
            </a:r>
            <a:r>
              <a:rPr lang="en-US" altLang="ja-JP" sz="1050" dirty="0" smtClean="0">
                <a:latin typeface="メイリオ" pitchFamily="50" charset="-128"/>
                <a:ea typeface="メイリオ" pitchFamily="50" charset="-128"/>
              </a:rPr>
              <a:t>6</a:t>
            </a:r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</a:rPr>
              <a:t>時</a:t>
            </a:r>
            <a:r>
              <a:rPr lang="en-US" altLang="ja-JP" sz="1050" dirty="0" smtClean="0">
                <a:latin typeface="メイリオ" pitchFamily="50" charset="-128"/>
                <a:ea typeface="メイリオ" pitchFamily="50" charset="-128"/>
              </a:rPr>
              <a:t>30</a:t>
            </a:r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</a:rPr>
              <a:t>分前後、下記連絡手段にて配信します。</a:t>
            </a:r>
          </a:p>
          <a:p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</a:rPr>
              <a:t>　　　　また下校においては状況に応じて、下校時間の繰り上げ、集団下校となることがあります。</a:t>
            </a:r>
            <a:endParaRPr lang="en-US" altLang="ja-JP" sz="105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</a:rPr>
              <a:t>（</a:t>
            </a:r>
            <a:r>
              <a:rPr lang="en-US" altLang="ja-JP" sz="1050" dirty="0" smtClean="0">
                <a:latin typeface="メイリオ" pitchFamily="50" charset="-128"/>
                <a:ea typeface="メイリオ" pitchFamily="50" charset="-128"/>
              </a:rPr>
              <a:t>※</a:t>
            </a:r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</a:rPr>
              <a:t>３）校外活動時に災害が発生した場合は、その場で避難するか、学校が近い場合は状況に応じて学校に戻ります。</a:t>
            </a:r>
            <a:endParaRPr lang="en-US" altLang="ja-JP" sz="105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</a:rPr>
              <a:t>　　　　震災の場合、１小、４小、仲田小に弟妹がいる生徒は、それぞれの小学校へ生徒を引率しますので、そちらに引取りに行って下さい。</a:t>
            </a:r>
            <a:endParaRPr lang="en-US" altLang="ja-JP" sz="105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</a:rPr>
              <a:t>　　　　道路等の安全が確保されていない場合は、移動はさせません。</a:t>
            </a:r>
            <a:endParaRPr lang="en-US" altLang="ja-JP" sz="105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</a:rPr>
              <a:t>　　　　震災の場合、学区内では大きな被害がなく、下校時刻までに交通機関や通信網が復旧しているときは、通常下校とします。</a:t>
            </a:r>
            <a:endParaRPr lang="en-US" altLang="ja-JP" sz="1050" dirty="0" smtClean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5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</a:rPr>
              <a:t>連絡手段：学校のホームページ、</a:t>
            </a:r>
            <a:r>
              <a:rPr lang="en-US" altLang="ja-JP" sz="1050" dirty="0" smtClean="0">
                <a:latin typeface="メイリオ" pitchFamily="50" charset="-128"/>
                <a:ea typeface="メイリオ" pitchFamily="50" charset="-128"/>
              </a:rPr>
              <a:t>39mail</a:t>
            </a:r>
            <a:r>
              <a:rPr lang="ja-JP" altLang="en-US" sz="1050" dirty="0" err="1" smtClean="0">
                <a:latin typeface="メイリオ" pitchFamily="50" charset="-128"/>
                <a:ea typeface="メイリオ" pitchFamily="50" charset="-128"/>
              </a:rPr>
              <a:t>、</a:t>
            </a:r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</a:rPr>
              <a:t>日野市メール配信にて情報発信します。</a:t>
            </a:r>
            <a:endParaRPr lang="en-US" altLang="ja-JP" sz="1050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3510315" y="4615244"/>
            <a:ext cx="2069797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</a:rPr>
              <a:t>震度５弱（学区域または都内）</a:t>
            </a:r>
            <a:endParaRPr lang="zh-TW" altLang="en-US" sz="105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3419872" y="1920702"/>
            <a:ext cx="5616624" cy="720080"/>
          </a:xfrm>
          <a:prstGeom prst="round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角丸四角形 28"/>
          <p:cNvSpPr/>
          <p:nvPr/>
        </p:nvSpPr>
        <p:spPr>
          <a:xfrm>
            <a:off x="3419872" y="2640782"/>
            <a:ext cx="5616624" cy="936104"/>
          </a:xfrm>
          <a:prstGeom prst="round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角丸四角形 29"/>
          <p:cNvSpPr/>
          <p:nvPr/>
        </p:nvSpPr>
        <p:spPr>
          <a:xfrm>
            <a:off x="3419872" y="3576886"/>
            <a:ext cx="5616624" cy="1292274"/>
          </a:xfrm>
          <a:prstGeom prst="round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876256" y="135683"/>
            <a:ext cx="216024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メイリオ" pitchFamily="50" charset="-128"/>
                <a:ea typeface="メイリオ" pitchFamily="50" charset="-128"/>
              </a:rPr>
              <a:t>気象警報等発表時の</a:t>
            </a: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</a:rPr>
              <a:t>本校</a:t>
            </a:r>
            <a:endParaRPr lang="en-US" altLang="ja-JP" sz="1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400" dirty="0" err="1" smtClean="0">
                <a:latin typeface="メイリオ" pitchFamily="50" charset="-128"/>
                <a:ea typeface="メイリオ" pitchFamily="50" charset="-128"/>
              </a:rPr>
              <a:t>の</a:t>
            </a:r>
            <a:r>
              <a:rPr kumimoji="1" lang="ja-JP" altLang="en-US" sz="1400" dirty="0" err="1" smtClean="0">
                <a:latin typeface="メイリオ" pitchFamily="50" charset="-128"/>
                <a:ea typeface="メイリオ" pitchFamily="50" charset="-128"/>
              </a:rPr>
              <a:t>登</a:t>
            </a:r>
            <a:r>
              <a:rPr kumimoji="1" lang="ja-JP" altLang="en-US" sz="1400" dirty="0" smtClean="0">
                <a:latin typeface="メイリオ" pitchFamily="50" charset="-128"/>
                <a:ea typeface="メイリオ" pitchFamily="50" charset="-128"/>
              </a:rPr>
              <a:t>下校</a:t>
            </a: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</a:rPr>
              <a:t>基準（</a:t>
            </a:r>
            <a:r>
              <a:rPr lang="en-US" altLang="ja-JP" sz="1400" dirty="0" smtClean="0">
                <a:latin typeface="メイリオ" pitchFamily="50" charset="-128"/>
                <a:ea typeface="メイリオ" pitchFamily="50" charset="-128"/>
              </a:rPr>
              <a:t>※</a:t>
            </a:r>
            <a:r>
              <a:rPr lang="ja-JP" altLang="en-US" sz="1400" dirty="0" smtClean="0">
                <a:latin typeface="メイリオ" pitchFamily="50" charset="-128"/>
                <a:ea typeface="メイリオ" pitchFamily="50" charset="-128"/>
              </a:rPr>
              <a:t>１）</a:t>
            </a:r>
            <a:endParaRPr lang="ja-JP" altLang="en-US" sz="14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660232" y="3608874"/>
            <a:ext cx="230425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>
                <a:latin typeface="メイリオ" pitchFamily="50" charset="-128"/>
                <a:ea typeface="メイリオ" pitchFamily="50" charset="-128"/>
              </a:rPr>
              <a:t>・登校不可</a:t>
            </a:r>
            <a:endParaRPr kumimoji="1" lang="en-US" altLang="ja-JP" sz="105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kumimoji="1" lang="ja-JP" altLang="en-US" sz="1050" dirty="0" smtClean="0">
                <a:latin typeface="メイリオ" pitchFamily="50" charset="-128"/>
                <a:ea typeface="メイリオ" pitchFamily="50" charset="-128"/>
              </a:rPr>
              <a:t>・原則授業を打切り、警報（地震</a:t>
            </a:r>
            <a:endParaRPr kumimoji="1" lang="en-US" altLang="ja-JP" sz="105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</a:rPr>
              <a:t>　</a:t>
            </a:r>
            <a:r>
              <a:rPr kumimoji="1" lang="ja-JP" altLang="en-US" sz="1050" dirty="0" smtClean="0">
                <a:latin typeface="メイリオ" pitchFamily="50" charset="-128"/>
                <a:ea typeface="メイリオ" pitchFamily="50" charset="-128"/>
              </a:rPr>
              <a:t>予知の場合は警戒）解除までは</a:t>
            </a:r>
            <a:endParaRPr kumimoji="1" lang="en-US" altLang="ja-JP" sz="105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</a:rPr>
              <a:t>　</a:t>
            </a:r>
            <a:r>
              <a:rPr kumimoji="1" lang="ja-JP" altLang="en-US" sz="1050" dirty="0" smtClean="0">
                <a:latin typeface="メイリオ" pitchFamily="50" charset="-128"/>
                <a:ea typeface="メイリオ" pitchFamily="50" charset="-128"/>
              </a:rPr>
              <a:t>臨時休校</a:t>
            </a:r>
            <a:endParaRPr kumimoji="1" lang="en-US" altLang="ja-JP" sz="105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kumimoji="1" lang="ja-JP" altLang="en-US" sz="1050" dirty="0" smtClean="0">
                <a:latin typeface="メイリオ" pitchFamily="50" charset="-128"/>
                <a:ea typeface="メイリオ" pitchFamily="50" charset="-128"/>
              </a:rPr>
              <a:t>・保護者に引き渡すまでは学校に</a:t>
            </a:r>
            <a:endParaRPr kumimoji="1" lang="en-US" altLang="ja-JP" sz="105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</a:rPr>
              <a:t>　</a:t>
            </a:r>
            <a:r>
              <a:rPr kumimoji="1" lang="ja-JP" altLang="en-US" sz="1050" dirty="0" smtClean="0">
                <a:latin typeface="メイリオ" pitchFamily="50" charset="-128"/>
                <a:ea typeface="メイリオ" pitchFamily="50" charset="-128"/>
              </a:rPr>
              <a:t>て保護（</a:t>
            </a:r>
            <a:r>
              <a:rPr kumimoji="1" lang="en-US" altLang="ja-JP" sz="1050" dirty="0" smtClean="0">
                <a:latin typeface="メイリオ" pitchFamily="50" charset="-128"/>
                <a:ea typeface="メイリオ" pitchFamily="50" charset="-128"/>
              </a:rPr>
              <a:t>※</a:t>
            </a:r>
            <a:r>
              <a:rPr kumimoji="1" lang="ja-JP" altLang="en-US" sz="1050" dirty="0" smtClean="0">
                <a:latin typeface="メイリオ" pitchFamily="50" charset="-128"/>
                <a:ea typeface="メイリオ" pitchFamily="50" charset="-128"/>
              </a:rPr>
              <a:t>３）</a:t>
            </a:r>
            <a:endParaRPr kumimoji="1" lang="ja-JP" altLang="en-US" sz="105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660232" y="2672770"/>
            <a:ext cx="23042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>
                <a:latin typeface="メイリオ" pitchFamily="50" charset="-128"/>
                <a:ea typeface="メイリオ" pitchFamily="50" charset="-128"/>
              </a:rPr>
              <a:t>・原則通常登下校（</a:t>
            </a:r>
            <a:r>
              <a:rPr kumimoji="1" lang="en-US" altLang="ja-JP" sz="1050" dirty="0" smtClean="0">
                <a:latin typeface="メイリオ" pitchFamily="50" charset="-128"/>
                <a:ea typeface="メイリオ" pitchFamily="50" charset="-128"/>
              </a:rPr>
              <a:t>※</a:t>
            </a:r>
            <a:r>
              <a:rPr kumimoji="1" lang="ja-JP" altLang="en-US" sz="1050" dirty="0" smtClean="0">
                <a:latin typeface="メイリオ" pitchFamily="50" charset="-128"/>
                <a:ea typeface="メイリオ" pitchFamily="50" charset="-128"/>
              </a:rPr>
              <a:t>２）</a:t>
            </a:r>
            <a:endParaRPr kumimoji="1" lang="en-US" altLang="ja-JP" sz="1050" dirty="0" smtClean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94</Words>
  <Application>Microsoft Office PowerPoint</Application>
  <PresentationFormat>画面に合わせる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gucci</dc:creator>
  <cp:lastModifiedBy>日野市教育委員会</cp:lastModifiedBy>
  <cp:revision>36</cp:revision>
  <dcterms:created xsi:type="dcterms:W3CDTF">2016-06-11T04:13:45Z</dcterms:created>
  <dcterms:modified xsi:type="dcterms:W3CDTF">2016-06-22T07:30:26Z</dcterms:modified>
</cp:coreProperties>
</file>