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8" r:id="rId3"/>
    <p:sldId id="257" r:id="rId4"/>
    <p:sldId id="259" r:id="rId5"/>
    <p:sldId id="260" r:id="rId6"/>
    <p:sldId id="286" r:id="rId7"/>
    <p:sldId id="261" r:id="rId8"/>
    <p:sldId id="263" r:id="rId9"/>
    <p:sldId id="287" r:id="rId10"/>
    <p:sldId id="266" r:id="rId11"/>
    <p:sldId id="264" r:id="rId12"/>
    <p:sldId id="265" r:id="rId13"/>
    <p:sldId id="277" r:id="rId14"/>
    <p:sldId id="278" r:id="rId15"/>
    <p:sldId id="273" r:id="rId16"/>
    <p:sldId id="267" r:id="rId17"/>
    <p:sldId id="268" r:id="rId18"/>
    <p:sldId id="274" r:id="rId19"/>
    <p:sldId id="275" r:id="rId20"/>
    <p:sldId id="283" r:id="rId21"/>
    <p:sldId id="284" r:id="rId22"/>
    <p:sldId id="276" r:id="rId23"/>
    <p:sldId id="280" r:id="rId24"/>
    <p:sldId id="292" r:id="rId25"/>
    <p:sldId id="285" r:id="rId26"/>
    <p:sldId id="281" r:id="rId27"/>
    <p:sldId id="282" r:id="rId28"/>
    <p:sldId id="262" r:id="rId29"/>
    <p:sldId id="288" r:id="rId30"/>
    <p:sldId id="270" r:id="rId31"/>
    <p:sldId id="293" r:id="rId3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16AB"/>
    <a:srgbClr val="9C1102"/>
    <a:srgbClr val="FF00FF"/>
    <a:srgbClr val="0000CC"/>
    <a:srgbClr val="CCFFFF"/>
    <a:srgbClr val="B7401F"/>
    <a:srgbClr val="BE2F12"/>
    <a:srgbClr val="BE1402"/>
    <a:srgbClr val="D71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EF3C-7513-47AD-8FFA-F67C7DCFF9D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DE32-B7B0-4F08-9DB8-611AD6D59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24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DC78-ED5A-419F-AACA-AECECB31BFD5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78C3-CFAD-4C33-8E75-E0A151B4F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3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678C3-CFAD-4C33-8E75-E0A151B4F31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1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11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85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3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3920DF-93AC-464E-B1E9-A8341B74D93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6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D204-9571-401B-9E37-9C502495D1B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9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02CA-0F2F-4A97-A21B-FD5C2A09131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7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8A0C-DCE3-4A8E-8FBA-7AB04DAC56D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C513-5915-4683-8F23-CEF4CA7A8A1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19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281F-FFB2-4EB9-897D-97A0C139B05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61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D03C-3883-4494-ABEB-8F526A94ACD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0311-BC45-4D89-978B-8D2DED099F1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506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C35A-52BA-4A88-BEDC-743D22C8E29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0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999D-23F4-4744-94CA-98514230D1F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0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F5BB-B02B-41CE-BCFB-E35793D1D3F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8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44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35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4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7EC3-A2FC-4693-8F02-A8D725E9655C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2F8F-5A62-40F5-8077-511DC4B781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0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C830A-B503-4AE3-A212-0CF63D36605B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4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0859" y="764704"/>
            <a:ext cx="3456384" cy="93610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図形と相似</a:t>
            </a:r>
            <a:endParaRPr lang="ja-JP" altLang="ja-JP" baseline="30000" dirty="0" smtClean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32747" y="1950599"/>
            <a:ext cx="5472608" cy="12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52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相似図形の計量</a:t>
            </a:r>
            <a:endParaRPr lang="ja-JP" altLang="ja-JP" sz="5200" baseline="300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77050" y="3356992"/>
            <a:ext cx="5472608" cy="12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dirty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5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《 </a:t>
            </a:r>
            <a:r>
              <a:rPr lang="ja-JP" altLang="en-US" sz="54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立　体 </a:t>
            </a:r>
            <a:r>
              <a:rPr lang="en-US" altLang="ja-JP" sz="4800" dirty="0" smtClean="0">
                <a:solidFill>
                  <a:srgbClr val="FFFF00"/>
                </a:solidFill>
                <a:latin typeface="HG正楷書体-PRO" pitchFamily="66" charset="-128"/>
                <a:ea typeface="HG正楷書体-PRO" pitchFamily="66" charset="-128"/>
              </a:rPr>
              <a:t>》</a:t>
            </a:r>
            <a:endParaRPr lang="ja-JP" altLang="ja-JP" sz="5200" baseline="30000" dirty="0" smtClean="0">
              <a:solidFill>
                <a:srgbClr val="FFFF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77050" y="5022378"/>
            <a:ext cx="428783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dirty="0" smtClean="0">
                <a:solidFill>
                  <a:srgbClr val="FFFFFF"/>
                </a:solidFill>
                <a:ea typeface="EPSON 太明朝体Ｂ" pitchFamily="17" charset="-128"/>
              </a:rPr>
              <a:t>日野市立大坂上中学校</a:t>
            </a:r>
          </a:p>
        </p:txBody>
      </p:sp>
    </p:spTree>
    <p:extLst>
      <p:ext uri="{BB962C8B-B14F-4D97-AF65-F5344CB8AC3E}">
        <p14:creationId xmlns:p14="http://schemas.microsoft.com/office/powerpoint/2010/main" val="31228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角丸四角形 58"/>
          <p:cNvSpPr/>
          <p:nvPr/>
        </p:nvSpPr>
        <p:spPr>
          <a:xfrm>
            <a:off x="154098" y="824717"/>
            <a:ext cx="5214235" cy="1925159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866" y="148858"/>
            <a:ext cx="449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☆</a:t>
            </a:r>
            <a:r>
              <a:rPr kumimoji="1" lang="ja-JP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itchFamily="66" charset="-128"/>
                <a:ea typeface="HG正楷書体-PRO" pitchFamily="66" charset="-128"/>
              </a:rPr>
              <a:t>直方体で考えよう☆</a:t>
            </a:r>
            <a:endParaRPr kumimoji="1" lang="ja-JP" alt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097150" y="1524451"/>
            <a:ext cx="829543" cy="3420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136803" y="4009883"/>
            <a:ext cx="1007089" cy="3420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371808" y="1245392"/>
            <a:ext cx="1332148" cy="783087"/>
            <a:chOff x="1747264" y="1472077"/>
            <a:chExt cx="1152128" cy="684076"/>
          </a:xfrm>
        </p:grpSpPr>
        <p:sp>
          <p:nvSpPr>
            <p:cNvPr id="5" name="直方体 4"/>
            <p:cNvSpPr/>
            <p:nvPr/>
          </p:nvSpPr>
          <p:spPr>
            <a:xfrm>
              <a:off x="1747264" y="1472077"/>
              <a:ext cx="1152128" cy="684076"/>
            </a:xfrm>
            <a:prstGeom prst="cube">
              <a:avLst>
                <a:gd name="adj" fmla="val 3322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1979712" y="1472077"/>
              <a:ext cx="0" cy="48605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747264" y="1958131"/>
              <a:ext cx="240338" cy="19802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987602" y="1956072"/>
              <a:ext cx="91179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3308711" y="1012640"/>
            <a:ext cx="1656184" cy="1080120"/>
            <a:chOff x="5544539" y="1076033"/>
            <a:chExt cx="1656184" cy="1080120"/>
          </a:xfrm>
        </p:grpSpPr>
        <p:sp>
          <p:nvSpPr>
            <p:cNvPr id="4" name="直方体 3"/>
            <p:cNvSpPr/>
            <p:nvPr/>
          </p:nvSpPr>
          <p:spPr>
            <a:xfrm>
              <a:off x="5544539" y="1076033"/>
              <a:ext cx="1656184" cy="1080120"/>
            </a:xfrm>
            <a:prstGeom prst="cube">
              <a:avLst>
                <a:gd name="adj" fmla="val 3322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5908846" y="1079180"/>
              <a:ext cx="7890" cy="72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5544539" y="1804439"/>
              <a:ext cx="372198" cy="3517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5916736" y="1787112"/>
              <a:ext cx="1283987" cy="152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/>
          <p:nvPr/>
        </p:nvSpPr>
        <p:spPr>
          <a:xfrm>
            <a:off x="2511921" y="2074146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１：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ｐ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79760" y="4330161"/>
            <a:ext cx="13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ｐ</a:t>
            </a:r>
            <a:r>
              <a:rPr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倍</a:t>
            </a:r>
            <a:endParaRPr kumimoji="1" lang="ja-JP" altLang="en-US" sz="24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6866" y="2077713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相似比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0649" y="2791138"/>
            <a:ext cx="49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すべての面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の面積比は</a:t>
            </a:r>
            <a:r>
              <a:rPr lang="ja-JP" altLang="en-US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１：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endParaRPr kumimoji="1" lang="ja-JP" altLang="en-US" sz="28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1791480" y="3460832"/>
            <a:ext cx="1726022" cy="2019402"/>
            <a:chOff x="1801687" y="3475636"/>
            <a:chExt cx="1726022" cy="2019402"/>
          </a:xfrm>
        </p:grpSpPr>
        <p:sp>
          <p:nvSpPr>
            <p:cNvPr id="6" name="正方形/長方形 5"/>
            <p:cNvSpPr/>
            <p:nvPr/>
          </p:nvSpPr>
          <p:spPr>
            <a:xfrm>
              <a:off x="2161727" y="3475636"/>
              <a:ext cx="1005942" cy="43204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61727" y="3907684"/>
              <a:ext cx="1005942" cy="56284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161727" y="4470533"/>
              <a:ext cx="1005942" cy="43204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801687" y="3907684"/>
              <a:ext cx="360040" cy="55965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167669" y="3907684"/>
              <a:ext cx="360040" cy="55965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161727" y="4902581"/>
              <a:ext cx="1005942" cy="592457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368333" y="1801796"/>
            <a:ext cx="3583646" cy="3699651"/>
            <a:chOff x="4976312" y="2762938"/>
            <a:chExt cx="3583646" cy="3699651"/>
          </a:xfrm>
        </p:grpSpPr>
        <p:sp>
          <p:nvSpPr>
            <p:cNvPr id="13" name="正方形/長方形 12"/>
            <p:cNvSpPr/>
            <p:nvPr/>
          </p:nvSpPr>
          <p:spPr>
            <a:xfrm>
              <a:off x="5782021" y="2762938"/>
              <a:ext cx="1972446" cy="79928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782021" y="3562227"/>
              <a:ext cx="1972446" cy="104127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782021" y="4603499"/>
              <a:ext cx="1972446" cy="799289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076056" y="3562227"/>
              <a:ext cx="705965" cy="103535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754467" y="3563657"/>
              <a:ext cx="705965" cy="103392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294867" y="2805382"/>
              <a:ext cx="108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ａ</a:t>
              </a:r>
              <a:r>
                <a:rPr lang="ja-JP" altLang="en-US" sz="28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ｐ</a:t>
              </a:r>
              <a:r>
                <a:rPr lang="en-US" altLang="ja-JP" sz="28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654940" y="3822649"/>
              <a:ext cx="905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ｄ</a:t>
              </a:r>
              <a:r>
                <a:rPr lang="ja-JP" altLang="en-US" sz="20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ｐ</a:t>
              </a:r>
              <a:r>
                <a:rPr lang="en-US" altLang="ja-JP" sz="20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0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245136" y="3761094"/>
              <a:ext cx="1046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ｃ</a:t>
              </a:r>
              <a:r>
                <a:rPr lang="ja-JP" altLang="en-US" sz="28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ｐ</a:t>
              </a:r>
              <a:r>
                <a:rPr lang="en-US" altLang="ja-JP" sz="28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240524" y="4741533"/>
              <a:ext cx="1193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ｅ</a:t>
              </a:r>
              <a:r>
                <a:rPr lang="ja-JP" altLang="en-US" sz="28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ｐ</a:t>
              </a:r>
              <a:r>
                <a:rPr lang="en-US" altLang="ja-JP" sz="28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976312" y="3808960"/>
              <a:ext cx="1047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ｂ</a:t>
              </a:r>
              <a:r>
                <a:rPr lang="ja-JP" altLang="en-US" sz="20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ｐ</a:t>
              </a:r>
              <a:r>
                <a:rPr lang="en-US" altLang="ja-JP" sz="20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0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782021" y="5402788"/>
              <a:ext cx="1972446" cy="105980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245136" y="5632895"/>
              <a:ext cx="1046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ｆｐ</a:t>
              </a:r>
              <a:r>
                <a:rPr lang="en-US" altLang="ja-JP" sz="2800" b="1" baseline="30000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2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1727833" y="3397613"/>
            <a:ext cx="1957505" cy="2013384"/>
            <a:chOff x="1715513" y="3384464"/>
            <a:chExt cx="1957505" cy="2013384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408090" y="3384464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ａ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041370" y="3894470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ｄ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82519" y="3869721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ｃ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396587" y="4338772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ｅ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715513" y="3878076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ｂ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382519" y="4874628"/>
              <a:ext cx="631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 smtClean="0">
                  <a:solidFill>
                    <a:srgbClr val="0000CC"/>
                  </a:solidFill>
                  <a:latin typeface="HG正楷書体-PRO" pitchFamily="66" charset="-128"/>
                  <a:ea typeface="HG正楷書体-PRO" pitchFamily="66" charset="-128"/>
                </a:rPr>
                <a:t>ｆ</a:t>
              </a:r>
              <a:endParaRPr kumimoji="1"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638442" y="5805264"/>
            <a:ext cx="432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+bp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+cp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+dp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+ep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+fp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endParaRPr kumimoji="1" lang="ja-JP" altLang="en-US" sz="28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819172" y="300169"/>
            <a:ext cx="2930767" cy="1077218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表面積比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も</a:t>
            </a:r>
            <a:endParaRPr kumimoji="1" lang="en-US" altLang="ja-JP" sz="32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１：ｐ</a:t>
            </a:r>
            <a:r>
              <a:rPr lang="ja-JP" altLang="en-US" sz="3200" b="1" baseline="30000" dirty="0" smtClean="0">
                <a:latin typeface="HG正楷書体-PRO" pitchFamily="66" charset="-128"/>
                <a:ea typeface="HG正楷書体-PRO" pitchFamily="66" charset="-128"/>
              </a:rPr>
              <a:t>２ 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だ。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1" name="右矢印 60"/>
          <p:cNvSpPr/>
          <p:nvPr/>
        </p:nvSpPr>
        <p:spPr>
          <a:xfrm rot="9565998">
            <a:off x="4250765" y="5137540"/>
            <a:ext cx="1007089" cy="342038"/>
          </a:xfrm>
          <a:prstGeom prst="right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76394" y="5336848"/>
            <a:ext cx="138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表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面積</a:t>
            </a:r>
            <a:endParaRPr kumimoji="1" lang="ja-JP" altLang="en-US" sz="28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831190" y="5842648"/>
            <a:ext cx="360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＝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a+b+c+d+e+f</a:t>
            </a:r>
            <a:r>
              <a:rPr lang="en-US" altLang="ja-JP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)×p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endParaRPr kumimoji="1" lang="ja-JP" altLang="en-US" sz="28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1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8" grpId="0"/>
      <p:bldP spid="44" grpId="0"/>
      <p:bldP spid="50" grpId="0"/>
      <p:bldP spid="51" grpId="0"/>
      <p:bldP spid="58" grpId="0"/>
      <p:bldP spid="60" grpId="0" animBg="1"/>
      <p:bldP spid="61" grpId="0" animBg="1"/>
      <p:bldP spid="64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49550" y="134186"/>
            <a:ext cx="8886945" cy="6617370"/>
          </a:xfrm>
          <a:prstGeom prst="roundRect">
            <a:avLst>
              <a:gd name="adj" fmla="val 858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00169"/>
            <a:ext cx="7418299" cy="584775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相似比１：ｐ  ⇒  表面積比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１：ｐ</a:t>
            </a:r>
            <a:r>
              <a:rPr lang="ja-JP" altLang="en-US" sz="3200" b="1" baseline="30000" dirty="0" smtClean="0">
                <a:latin typeface="HG正楷書体-PRO" pitchFamily="66" charset="-128"/>
                <a:ea typeface="HG正楷書体-PRO" pitchFamily="66" charset="-128"/>
              </a:rPr>
              <a:t>２ 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635896" y="1174950"/>
            <a:ext cx="1296144" cy="36004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774" y="1772816"/>
            <a:ext cx="7704857" cy="584775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相似比 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m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：ｎ  ⇒  表面積比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ｍ</a:t>
            </a:r>
            <a:r>
              <a:rPr lang="ja-JP" altLang="en-US" sz="3200" b="1" baseline="30000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２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lang="ja-JP" altLang="en-US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２ 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773" y="2633457"/>
            <a:ext cx="7704857" cy="3662541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      </a:t>
            </a:r>
            <a:endParaRPr lang="en-US" altLang="ja-JP" sz="32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kumimoji="1" lang="en-US" altLang="ja-JP" sz="32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lang="en-US" altLang="ja-JP" sz="32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3200" b="1" baseline="30000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baseline="30000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　　　　　　　　　　　　　　　　 </a:t>
            </a:r>
            <a:endParaRPr lang="en-US" altLang="ja-JP" sz="32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9974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数式" r:id="rId3" imgW="114120" imgH="215640" progId="Equation.3">
                  <p:embed/>
                </p:oleObj>
              </mc:Choice>
              <mc:Fallback>
                <p:oleObj name="数式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グループ化 23"/>
          <p:cNvGrpSpPr/>
          <p:nvPr/>
        </p:nvGrpSpPr>
        <p:grpSpPr>
          <a:xfrm>
            <a:off x="832947" y="2887512"/>
            <a:ext cx="7119540" cy="1012559"/>
            <a:chOff x="680385" y="2929150"/>
            <a:chExt cx="7119540" cy="1012559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680385" y="2990613"/>
              <a:ext cx="7119540" cy="830997"/>
            </a:xfrm>
            <a:prstGeom prst="rect">
              <a:avLst/>
            </a:prstGeom>
            <a:solidFill>
              <a:srgbClr val="FFFF00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</a:t>
              </a:r>
              <a:endParaRPr kumimoji="1" lang="en-US" altLang="ja-JP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  <a:p>
              <a:r>
                <a:rPr lang="ja-JP" altLang="en-US" sz="800" b="1" dirty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</a:t>
              </a:r>
              <a:r>
                <a:rPr lang="ja-JP" altLang="en-US" sz="8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      </a:t>
              </a:r>
              <a:r>
                <a:rPr kumimoji="1" lang="ja-JP" altLang="en-US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相似比       </a:t>
              </a:r>
              <a:r>
                <a:rPr kumimoji="1" lang="en-US" altLang="ja-JP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m</a:t>
              </a:r>
              <a:r>
                <a:rPr kumimoji="1" lang="ja-JP" altLang="en-US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：ｎ  ＝１：</a:t>
              </a:r>
              <a:endParaRPr kumimoji="1" lang="en-US" altLang="ja-JP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  <a:p>
              <a:endParaRPr lang="en-US" altLang="ja-JP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6252269" y="2929150"/>
              <a:ext cx="822581" cy="1012559"/>
              <a:chOff x="3738396" y="4786499"/>
              <a:chExt cx="822581" cy="1012559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 rot="10800000" flipH="1" flipV="1">
                <a:off x="3768889" y="5275838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rPr>
                  <a:t>ｍ</a:t>
                </a:r>
                <a:endParaRPr kumimoji="1" lang="ja-JP" altLang="en-US" sz="2800" dirty="0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3768888" y="5341858"/>
                <a:ext cx="51508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 rot="10800000" flipH="1" flipV="1">
                <a:off x="3738396" y="4786499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rPr>
                  <a:t>ｎ</a:t>
                </a:r>
                <a:endParaRPr kumimoji="1" lang="ja-JP" altLang="en-US" sz="2800" dirty="0"/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935594" y="4259097"/>
            <a:ext cx="7268183" cy="2010807"/>
            <a:chOff x="935594" y="4259097"/>
            <a:chExt cx="7268183" cy="2010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935594" y="4259097"/>
                  <a:ext cx="7268183" cy="2010807"/>
                </a:xfrm>
                <a:prstGeom prst="rect">
                  <a:avLst/>
                </a:prstGeom>
                <a:solidFill>
                  <a:srgbClr val="FFFF00"/>
                </a:solidFill>
                <a:ln w="222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</a:t>
                  </a:r>
                  <a:endParaRPr kumimoji="1" lang="en-US" altLang="ja-JP" sz="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r>
                    <a:rPr lang="ja-JP" altLang="en-US" sz="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kumimoji="1"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表面積比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 １</a:t>
                  </a:r>
                  <a:r>
                    <a:rPr lang="ja-JP" altLang="en-US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２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：</a:t>
                  </a:r>
                  <a:r>
                    <a:rPr lang="en-US" altLang="ja-JP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( 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ea typeface="HG正楷書体-PRO" pitchFamily="66" charset="-128"/>
                    </a:rPr>
                    <a:t>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ja-JP" altLang="en-US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G正楷書体-PRO" pitchFamily="66" charset="-128"/>
                            </a:rPr>
                          </m:ctrlPr>
                        </m:boxPr>
                        <m:e>
                          <m:r>
                            <a:rPr lang="ja-JP" alt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HG正楷書体-PRO" pitchFamily="66" charset="-128"/>
                            </a:rPr>
                            <m:t>　</m:t>
                          </m:r>
                          <m:r>
                            <a:rPr lang="en-US" altLang="ja-JP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HG正楷書体-PRO" pitchFamily="66" charset="-128"/>
                            </a:rPr>
                            <m:t> </m:t>
                          </m:r>
                        </m:e>
                      </m:box>
                    </m:oMath>
                  </a14:m>
                  <a:r>
                    <a:rPr lang="en-US" altLang="ja-JP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)</a:t>
                  </a:r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lang="ja-JP" altLang="en-US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２</a:t>
                  </a:r>
                  <a:r>
                    <a:rPr lang="ja-JP" altLang="en-US" sz="3200" b="1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＝ １：</a:t>
                  </a:r>
                  <a:endParaRPr lang="en-US" altLang="ja-JP" sz="32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endParaRPr lang="en-US" altLang="ja-JP" sz="3200" b="1" baseline="30000" dirty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</a:t>
                  </a:r>
                  <a:r>
                    <a:rPr lang="ja-JP" altLang="en-US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　　　　　　　　　　　　　　</a:t>
                  </a:r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endParaRPr lang="en-US" altLang="ja-JP" sz="3200" b="1" baseline="30000" dirty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endParaRPr lang="en-US" altLang="ja-JP" sz="3200" b="1" baseline="30000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94" y="4259097"/>
                  <a:ext cx="7268183" cy="20108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76"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グループ化 30"/>
            <p:cNvGrpSpPr/>
            <p:nvPr/>
          </p:nvGrpSpPr>
          <p:grpSpPr>
            <a:xfrm>
              <a:off x="4351223" y="4282366"/>
              <a:ext cx="3551135" cy="1014069"/>
              <a:chOff x="4173642" y="2130379"/>
              <a:chExt cx="3551135" cy="1014069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4173642" y="2138908"/>
                <a:ext cx="792088" cy="940108"/>
                <a:chOff x="3573265" y="4858950"/>
                <a:chExt cx="792088" cy="940108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 rot="10800000" flipH="1" flipV="1">
                  <a:off x="3573265" y="4858950"/>
                  <a:ext cx="5760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ｎ</a:t>
                  </a:r>
                  <a:endParaRPr kumimoji="1" lang="ja-JP" altLang="en-US" sz="28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 rot="10800000" flipH="1" flipV="1">
                  <a:off x="3573265" y="5275838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ｍ</a:t>
                  </a:r>
                  <a:endParaRPr kumimoji="1" lang="ja-JP" altLang="en-US" sz="2800" dirty="0"/>
                </a:p>
              </p:txBody>
            </p: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3573265" y="5361375"/>
                  <a:ext cx="515080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6911450" y="2130379"/>
                <a:ext cx="813327" cy="1014069"/>
                <a:chOff x="5137070" y="4639386"/>
                <a:chExt cx="813327" cy="1014069"/>
              </a:xfrm>
            </p:grpSpPr>
            <p:sp>
              <p:nvSpPr>
                <p:cNvPr id="11" name="テキスト ボックス 10"/>
                <p:cNvSpPr txBox="1"/>
                <p:nvPr/>
              </p:nvSpPr>
              <p:spPr>
                <a:xfrm rot="10800000" flipH="1" flipV="1">
                  <a:off x="5137070" y="5130235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ｍ</a:t>
                  </a:r>
                  <a:r>
                    <a:rPr lang="ja-JP" altLang="en-US" sz="28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２</a:t>
                  </a:r>
                  <a:endParaRPr kumimoji="1" lang="ja-JP" altLang="en-US" sz="2800" dirty="0"/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 rot="10800000" flipH="1" flipV="1">
                  <a:off x="5158309" y="4639386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ｎ</a:t>
                  </a:r>
                  <a:r>
                    <a:rPr lang="ja-JP" altLang="en-US" sz="28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２</a:t>
                  </a:r>
                  <a:endParaRPr kumimoji="1" lang="ja-JP" altLang="en-US" sz="2800" dirty="0"/>
                </a:p>
              </p:txBody>
            </p: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5204000" y="5164580"/>
                  <a:ext cx="515080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テキスト ボックス 32"/>
          <p:cNvSpPr txBox="1"/>
          <p:nvPr/>
        </p:nvSpPr>
        <p:spPr>
          <a:xfrm>
            <a:off x="5468600" y="5435390"/>
            <a:ext cx="2633267" cy="707886"/>
          </a:xfrm>
          <a:prstGeom prst="rect">
            <a:avLst/>
          </a:prstGeom>
          <a:solidFill>
            <a:srgbClr val="FFFF0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＝ ｍ</a:t>
            </a:r>
            <a:r>
              <a:rPr lang="ja-JP" altLang="en-US" sz="3200" b="1" baseline="30000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２</a:t>
            </a:r>
            <a:r>
              <a:rPr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lang="ja-JP" altLang="en-US" sz="3200" b="1" baseline="30000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２</a:t>
            </a:r>
            <a:endParaRPr lang="en-US" altLang="ja-JP" sz="3200" b="1" baseline="30000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5" name="下矢印 24"/>
          <p:cNvSpPr/>
          <p:nvPr/>
        </p:nvSpPr>
        <p:spPr>
          <a:xfrm flipH="1">
            <a:off x="1835696" y="3762271"/>
            <a:ext cx="288032" cy="635438"/>
          </a:xfrm>
          <a:prstGeom prst="downArrow">
            <a:avLst/>
          </a:prstGeom>
          <a:solidFill>
            <a:srgbClr val="F616A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8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3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19256" cy="5242594"/>
          </a:xfrm>
          <a:solidFill>
            <a:srgbClr val="FF00FF"/>
          </a:solidFill>
        </p:spPr>
        <p:txBody>
          <a:bodyPr>
            <a:noAutofit/>
          </a:bodyPr>
          <a:lstStyle/>
          <a:p>
            <a:r>
              <a:rPr lang="ja-JP" altLang="en-US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ではこれを球で　</a:t>
            </a:r>
            <a:r>
              <a:rPr lang="en-US" altLang="ja-JP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/>
            </a:r>
            <a:br>
              <a:rPr lang="en-US" altLang="ja-JP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</a:br>
            <a:r>
              <a:rPr lang="en-US" altLang="ja-JP" sz="60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/>
            </a:r>
            <a:br>
              <a:rPr lang="en-US" altLang="ja-JP" sz="60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</a:br>
            <a:r>
              <a:rPr lang="ja-JP" altLang="en-US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　確認しよう。</a:t>
            </a:r>
            <a:endParaRPr kumimoji="1" lang="ja-JP" altLang="en-US" sz="6000" b="1" dirty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9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3806379" y="228023"/>
            <a:ext cx="5112568" cy="32249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4261553" y="1343680"/>
            <a:ext cx="1424913" cy="1388133"/>
            <a:chOff x="4499992" y="1505332"/>
            <a:chExt cx="1424913" cy="1388133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499992" y="1505332"/>
              <a:ext cx="1424913" cy="1388133"/>
              <a:chOff x="4499992" y="1505332"/>
              <a:chExt cx="1424913" cy="1388133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499992" y="1505332"/>
                <a:ext cx="1424913" cy="1388133"/>
                <a:chOff x="5940150" y="4568561"/>
                <a:chExt cx="1519865" cy="1499989"/>
              </a:xfrm>
            </p:grpSpPr>
            <p:grpSp>
              <p:nvGrpSpPr>
                <p:cNvPr id="5" name="グループ化 4"/>
                <p:cNvGrpSpPr/>
                <p:nvPr/>
              </p:nvGrpSpPr>
              <p:grpSpPr>
                <a:xfrm>
                  <a:off x="5940152" y="4568561"/>
                  <a:ext cx="1519863" cy="1499989"/>
                  <a:chOff x="5940151" y="4538031"/>
                  <a:chExt cx="1519863" cy="1499989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5940152" y="4538031"/>
                    <a:ext cx="1519861" cy="149998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8" name="円弧 7"/>
                  <p:cNvSpPr/>
                  <p:nvPr/>
                </p:nvSpPr>
                <p:spPr>
                  <a:xfrm rot="5400000">
                    <a:off x="6379330" y="4444401"/>
                    <a:ext cx="641506" cy="1519863"/>
                  </a:xfrm>
                  <a:prstGeom prst="arc">
                    <a:avLst>
                      <a:gd name="adj1" fmla="val 16929936"/>
                      <a:gd name="adj2" fmla="val 5085098"/>
                    </a:avLst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030A0"/>
                      </a:solidFill>
                    </a:endParaRPr>
                  </a:p>
                </p:txBody>
              </p:sp>
            </p:grpSp>
            <p:sp>
              <p:nvSpPr>
                <p:cNvPr id="6" name="円弧 5"/>
                <p:cNvSpPr/>
                <p:nvPr/>
              </p:nvSpPr>
              <p:spPr>
                <a:xfrm rot="16200000" flipV="1">
                  <a:off x="6391840" y="4627260"/>
                  <a:ext cx="616483" cy="1519863"/>
                </a:xfrm>
                <a:prstGeom prst="arc">
                  <a:avLst>
                    <a:gd name="adj1" fmla="val 16810764"/>
                    <a:gd name="adj2" fmla="val 5085098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4534559" y="1939000"/>
                <a:ext cx="1077551" cy="523220"/>
                <a:chOff x="2558345" y="4128716"/>
                <a:chExt cx="1077551" cy="523220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>
                  <a:off x="2558345" y="4390057"/>
                  <a:ext cx="694414" cy="26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059832" y="4128716"/>
                  <a:ext cx="5760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 smtClean="0"/>
                    <a:t>・</a:t>
                  </a:r>
                  <a:endParaRPr kumimoji="1" lang="ja-JP" altLang="en-US" sz="2800" dirty="0"/>
                </a:p>
              </p:txBody>
            </p:sp>
          </p:grpSp>
        </p:grpSp>
        <p:sp>
          <p:nvSpPr>
            <p:cNvPr id="22" name="テキスト ボックス 21"/>
            <p:cNvSpPr txBox="1"/>
            <p:nvPr/>
          </p:nvSpPr>
          <p:spPr>
            <a:xfrm>
              <a:off x="5236149" y="1977660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258765" y="495088"/>
            <a:ext cx="2448272" cy="2336744"/>
            <a:chOff x="6300192" y="601065"/>
            <a:chExt cx="2448272" cy="233674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300192" y="601065"/>
              <a:ext cx="2448272" cy="2336744"/>
              <a:chOff x="5940150" y="4568561"/>
              <a:chExt cx="1519865" cy="1499989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940152" y="4568561"/>
                <a:ext cx="1519863" cy="1499989"/>
                <a:chOff x="5940151" y="4538031"/>
                <a:chExt cx="1519863" cy="1499989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5940152" y="4538031"/>
                  <a:ext cx="1519861" cy="149998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" name="円弧 12"/>
                <p:cNvSpPr/>
                <p:nvPr/>
              </p:nvSpPr>
              <p:spPr>
                <a:xfrm rot="5400000">
                  <a:off x="6379330" y="4444401"/>
                  <a:ext cx="641506" cy="1519863"/>
                </a:xfrm>
                <a:prstGeom prst="arc">
                  <a:avLst>
                    <a:gd name="adj1" fmla="val 16929936"/>
                    <a:gd name="adj2" fmla="val 5085098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1" name="円弧 10"/>
              <p:cNvSpPr/>
              <p:nvPr/>
            </p:nvSpPr>
            <p:spPr>
              <a:xfrm rot="16200000" flipV="1">
                <a:off x="6391840" y="4627260"/>
                <a:ext cx="616483" cy="1519863"/>
              </a:xfrm>
              <a:prstGeom prst="arc">
                <a:avLst>
                  <a:gd name="adj1" fmla="val 16810764"/>
                  <a:gd name="adj2" fmla="val 5085098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300197" y="1454440"/>
              <a:ext cx="1637498" cy="523220"/>
              <a:chOff x="1998398" y="4128716"/>
              <a:chExt cx="1637498" cy="523220"/>
            </a:xfrm>
          </p:grpSpPr>
          <p:cxnSp>
            <p:nvCxnSpPr>
              <p:cNvPr id="19" name="直線コネクタ 18"/>
              <p:cNvCxnSpPr>
                <a:stCxn id="12" idx="2"/>
              </p:cNvCxnSpPr>
              <p:nvPr/>
            </p:nvCxnSpPr>
            <p:spPr>
              <a:xfrm flipV="1">
                <a:off x="1998398" y="4390326"/>
                <a:ext cx="1254361" cy="533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/>
              <p:cNvSpPr txBox="1"/>
              <p:nvPr/>
            </p:nvSpPr>
            <p:spPr>
              <a:xfrm>
                <a:off x="3059832" y="412871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・</a:t>
                </a:r>
                <a:endParaRPr kumimoji="1" lang="ja-JP" altLang="en-US" sz="2800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7554558" y="1436144"/>
              <a:ext cx="630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r>
                <a:rPr kumimoji="1" lang="en-US" altLang="ja-JP" sz="2400" b="1" dirty="0" smtClean="0"/>
                <a:t>´</a:t>
              </a:r>
              <a:endParaRPr kumimoji="1" lang="ja-JP" altLang="en-US" sz="2400" b="1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32672" y="365439"/>
            <a:ext cx="32032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２つ</a:t>
            </a:r>
            <a:r>
              <a:rPr lang="ja-JP" altLang="en-US" sz="3200" b="1" dirty="0"/>
              <a:t>の</a:t>
            </a:r>
            <a:r>
              <a:rPr lang="ja-JP" altLang="en-US" sz="3200" b="1" dirty="0" smtClean="0"/>
              <a:t>円</a:t>
            </a:r>
            <a:r>
              <a:rPr kumimoji="1" lang="en-US" altLang="ja-JP" sz="3200" dirty="0" smtClean="0"/>
              <a:t>O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smtClean="0"/>
              <a:t>O</a:t>
            </a:r>
            <a:r>
              <a:rPr kumimoji="1" lang="en-US" altLang="ja-JP" sz="3200" b="1" dirty="0" smtClean="0"/>
              <a:t>´</a:t>
            </a:r>
            <a:r>
              <a:rPr kumimoji="1" lang="ja-JP" altLang="en-US" sz="3200" b="1" dirty="0" smtClean="0"/>
              <a:t>の表面積を計算しその比を求めよ。</a:t>
            </a:r>
            <a:endParaRPr kumimoji="1" lang="ja-JP" altLang="en-US" sz="32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46444" y="2762804"/>
            <a:ext cx="182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+mn-ea"/>
              </a:rPr>
              <a:t>半径</a:t>
            </a:r>
            <a:r>
              <a:rPr kumimoji="1" lang="ja-JP" altLang="en-US" sz="2800" b="1" dirty="0" smtClean="0">
                <a:latin typeface="+mn-ea"/>
              </a:rPr>
              <a:t> </a:t>
            </a:r>
            <a:r>
              <a:rPr lang="ja-JP" altLang="en-US" sz="2800" b="1" dirty="0" smtClean="0">
                <a:latin typeface="+mn-ea"/>
              </a:rPr>
              <a:t>ｍ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b="1" dirty="0" smtClean="0">
                <a:latin typeface="HG正楷書体-PRO" pitchFamily="66" charset="-128"/>
                <a:ea typeface="HG正楷書体-PRO" pitchFamily="66" charset="-128"/>
              </a:rPr>
              <a:t>cm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98147" y="2789523"/>
            <a:ext cx="182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+mn-ea"/>
              </a:rPr>
              <a:t>半径</a:t>
            </a:r>
            <a:r>
              <a:rPr kumimoji="1" lang="ja-JP" altLang="en-US" sz="2800" b="1" dirty="0" smtClean="0">
                <a:latin typeface="+mn-ea"/>
              </a:rPr>
              <a:t> </a:t>
            </a:r>
            <a:r>
              <a:rPr lang="ja-JP" altLang="en-US" sz="2800" b="1" dirty="0" smtClean="0">
                <a:latin typeface="+mn-ea"/>
              </a:rPr>
              <a:t>ｎ </a:t>
            </a:r>
            <a:r>
              <a:rPr lang="en-US" altLang="ja-JP" b="1" dirty="0" smtClean="0">
                <a:latin typeface="HG正楷書体-PRO" pitchFamily="66" charset="-128"/>
                <a:ea typeface="HG正楷書体-PRO" pitchFamily="66" charset="-128"/>
              </a:rPr>
              <a:t>cm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531639" y="2181604"/>
            <a:ext cx="2700285" cy="1215838"/>
          </a:xfrm>
          <a:prstGeom prst="wedgeRoundRectCallout">
            <a:avLst>
              <a:gd name="adj1" fmla="val 39707"/>
              <a:gd name="adj2" fmla="val -73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球の表面積は</a:t>
            </a:r>
            <a:endParaRPr kumimoji="1" lang="en-US" altLang="ja-JP" sz="2800" dirty="0" smtClean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sz="2800" b="1" dirty="0" smtClean="0">
                <a:solidFill>
                  <a:srgbClr val="FFFF00"/>
                </a:solidFill>
              </a:rPr>
              <a:t>４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×π×(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半径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)</a:t>
            </a:r>
            <a:r>
              <a:rPr lang="ja-JP" altLang="en-US" sz="2800" b="1" baseline="30000" dirty="0">
                <a:solidFill>
                  <a:srgbClr val="FFFF00"/>
                </a:solidFill>
              </a:rPr>
              <a:t>２</a:t>
            </a:r>
            <a:endParaRPr kumimoji="1" lang="ja-JP" altLang="en-US" sz="2800" b="1" baseline="30000" dirty="0">
              <a:solidFill>
                <a:srgbClr val="FFFF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3117" y="3793871"/>
            <a:ext cx="2317328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 </a:t>
            </a:r>
            <a:r>
              <a:rPr kumimoji="1" lang="ja-JP" altLang="en-US" sz="2800" dirty="0" smtClean="0"/>
              <a:t>球０</a:t>
            </a:r>
            <a:r>
              <a:rPr lang="ja-JP" altLang="en-US" sz="2800" dirty="0" smtClean="0"/>
              <a:t>の表面積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92859" y="3789040"/>
            <a:ext cx="2551703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 球０</a:t>
            </a:r>
            <a:r>
              <a:rPr kumimoji="1" lang="en-US" altLang="ja-JP" sz="2800" dirty="0" smtClean="0"/>
              <a:t>´</a:t>
            </a:r>
            <a:r>
              <a:rPr kumimoji="1" lang="ja-JP" altLang="en-US" sz="2800" dirty="0" smtClean="0"/>
              <a:t>の表面積</a:t>
            </a:r>
            <a:endParaRPr kumimoji="1" lang="ja-JP" alt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4479861"/>
            <a:ext cx="264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4</a:t>
            </a:r>
            <a:r>
              <a:rPr lang="en-US" altLang="ja-JP" sz="2800" b="1" dirty="0" smtClean="0"/>
              <a:t>×</a:t>
            </a:r>
            <a:r>
              <a:rPr lang="en-US" altLang="ja-JP" sz="4000" b="1" dirty="0" smtClean="0"/>
              <a:t>π</a:t>
            </a:r>
            <a:r>
              <a:rPr lang="en-US" altLang="ja-JP" sz="2800" b="1" dirty="0" smtClean="0"/>
              <a:t>×</a:t>
            </a:r>
            <a:r>
              <a:rPr lang="en-US" altLang="ja-JP" sz="4000" b="1" dirty="0" smtClean="0"/>
              <a:t>m</a:t>
            </a:r>
            <a:r>
              <a:rPr lang="ja-JP" altLang="en-US" sz="4000" b="1" baseline="30000" dirty="0" smtClean="0"/>
              <a:t>２</a:t>
            </a:r>
            <a:endParaRPr kumimoji="1" lang="ja-JP" altLang="en-US" sz="4000" b="1" baseline="30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41726" y="4503940"/>
            <a:ext cx="241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4</a:t>
            </a:r>
            <a:r>
              <a:rPr lang="en-US" altLang="ja-JP" sz="2800" b="1" dirty="0" smtClean="0"/>
              <a:t>×</a:t>
            </a:r>
            <a:r>
              <a:rPr lang="en-US" altLang="ja-JP" sz="4000" b="1" dirty="0" smtClean="0"/>
              <a:t>π</a:t>
            </a:r>
            <a:r>
              <a:rPr lang="en-US" altLang="ja-JP" sz="2800" b="1" dirty="0" smtClean="0"/>
              <a:t>×</a:t>
            </a:r>
            <a:r>
              <a:rPr lang="en-US" altLang="ja-JP" sz="4000" b="1" dirty="0" smtClean="0"/>
              <a:t>n</a:t>
            </a:r>
            <a:r>
              <a:rPr lang="ja-JP" altLang="en-US" sz="4000" b="1" baseline="30000" dirty="0" smtClean="0"/>
              <a:t>２</a:t>
            </a:r>
            <a:endParaRPr kumimoji="1" lang="ja-JP" altLang="en-US" sz="4000" b="1" baseline="30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270" y="478319"/>
            <a:ext cx="249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相似比　ｍ：ｎ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29496" y="4480538"/>
            <a:ext cx="221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= </a:t>
            </a:r>
            <a:r>
              <a:rPr lang="ja-JP" altLang="en-US" sz="4000" b="1" dirty="0" smtClean="0"/>
              <a:t>４</a:t>
            </a:r>
            <a:r>
              <a:rPr lang="en-US" altLang="ja-JP" sz="4000" b="1" dirty="0" smtClean="0"/>
              <a:t>π</a:t>
            </a:r>
            <a:r>
              <a:rPr lang="ja-JP" altLang="en-US" sz="4000" b="1" dirty="0" smtClean="0"/>
              <a:t>ｍ</a:t>
            </a:r>
            <a:r>
              <a:rPr lang="ja-JP" altLang="en-US" sz="4000" b="1" baseline="30000" dirty="0" smtClean="0"/>
              <a:t>２</a:t>
            </a:r>
            <a:endParaRPr kumimoji="1" lang="ja-JP" altLang="en-US" sz="4000" b="1" baseline="30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082926" y="4503940"/>
            <a:ext cx="188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= </a:t>
            </a:r>
            <a:r>
              <a:rPr lang="ja-JP" altLang="en-US" sz="4000" b="1" dirty="0" smtClean="0"/>
              <a:t>４</a:t>
            </a:r>
            <a:r>
              <a:rPr lang="en-US" altLang="ja-JP" sz="4000" b="1" dirty="0" smtClean="0"/>
              <a:t>π</a:t>
            </a:r>
            <a:r>
              <a:rPr lang="ja-JP" altLang="en-US" sz="4000" b="1" dirty="0" smtClean="0"/>
              <a:t>ｎ</a:t>
            </a:r>
            <a:r>
              <a:rPr lang="ja-JP" altLang="en-US" sz="4000" b="1" baseline="30000" dirty="0" smtClean="0"/>
              <a:t>２</a:t>
            </a:r>
            <a:endParaRPr kumimoji="1" lang="ja-JP" altLang="en-US" sz="4000" b="1" baseline="30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3455" y="5301208"/>
            <a:ext cx="8326847" cy="1323439"/>
          </a:xfrm>
          <a:prstGeom prst="rect">
            <a:avLst/>
          </a:prstGeom>
          <a:solidFill>
            <a:srgbClr val="FFFF00"/>
          </a:solidFill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   よって表面積比は　</a:t>
            </a:r>
            <a:endParaRPr lang="en-US" altLang="ja-JP" sz="3200" dirty="0" smtClean="0"/>
          </a:p>
          <a:p>
            <a:r>
              <a:rPr lang="ja-JP" altLang="en-US" sz="3200" b="1" dirty="0"/>
              <a:t>　</a:t>
            </a:r>
            <a:r>
              <a:rPr lang="ja-JP" altLang="en-US" sz="3200" b="1" dirty="0" smtClean="0"/>
              <a:t>　　　                    ４</a:t>
            </a:r>
            <a:r>
              <a:rPr lang="en-US" altLang="ja-JP" sz="3200" b="1" dirty="0"/>
              <a:t>π</a:t>
            </a:r>
            <a:r>
              <a:rPr lang="ja-JP" altLang="en-US" sz="3200" b="1" dirty="0" smtClean="0"/>
              <a:t>ｍ</a:t>
            </a:r>
            <a:r>
              <a:rPr lang="ja-JP" altLang="en-US" sz="3200" b="1" baseline="30000" dirty="0" smtClean="0"/>
              <a:t>２ </a:t>
            </a:r>
            <a:r>
              <a:rPr lang="ja-JP" altLang="en-US" sz="3200" dirty="0" smtClean="0"/>
              <a:t>： </a:t>
            </a:r>
            <a:r>
              <a:rPr lang="ja-JP" altLang="en-US" sz="3200" b="1" dirty="0" smtClean="0"/>
              <a:t>４</a:t>
            </a:r>
            <a:r>
              <a:rPr lang="en-US" altLang="ja-JP" sz="3200" b="1" dirty="0"/>
              <a:t>π</a:t>
            </a:r>
            <a:r>
              <a:rPr lang="ja-JP" altLang="en-US" sz="3200" b="1" dirty="0"/>
              <a:t>ｎ</a:t>
            </a:r>
            <a:r>
              <a:rPr lang="ja-JP" altLang="en-US" sz="3200" b="1" baseline="30000" dirty="0"/>
              <a:t>２　</a:t>
            </a:r>
            <a:r>
              <a:rPr lang="ja-JP" altLang="en-US" sz="3200" b="1" baseline="30000" dirty="0" smtClean="0"/>
              <a:t> </a:t>
            </a:r>
            <a:r>
              <a:rPr lang="ja-JP" altLang="en-US" sz="800" b="1" dirty="0"/>
              <a:t> </a:t>
            </a:r>
            <a:r>
              <a:rPr lang="en-US" altLang="ja-JP" sz="800" b="1" dirty="0"/>
              <a:t> </a:t>
            </a:r>
            <a:r>
              <a:rPr lang="en-US" altLang="ja-JP" sz="4800" b="1" dirty="0"/>
              <a:t> </a:t>
            </a:r>
            <a:r>
              <a:rPr lang="ja-JP" altLang="en-US" sz="3200" b="1" dirty="0" smtClean="0"/>
              <a:t>　　　　　　　　</a:t>
            </a:r>
            <a:r>
              <a:rPr lang="ja-JP" altLang="en-US" sz="3200" b="1" baseline="30000" dirty="0" smtClean="0"/>
              <a:t>　　　　　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39309" y="5894793"/>
            <a:ext cx="2487233" cy="707886"/>
          </a:xfrm>
          <a:prstGeom prst="rect">
            <a:avLst/>
          </a:prstGeom>
          <a:solidFill>
            <a:srgbClr val="FFFF00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＝  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ｍ</a:t>
            </a:r>
            <a:r>
              <a:rPr lang="ja-JP" altLang="en-US" sz="4000" b="1" baseline="30000" dirty="0" smtClean="0">
                <a:solidFill>
                  <a:srgbClr val="FF0000"/>
                </a:solidFill>
              </a:rPr>
              <a:t>２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： ｎ</a:t>
            </a:r>
            <a:r>
              <a:rPr lang="ja-JP" altLang="en-US" sz="4000" b="1" baseline="30000" dirty="0" smtClean="0">
                <a:solidFill>
                  <a:srgbClr val="FF0000"/>
                </a:solidFill>
              </a:rPr>
              <a:t>２</a:t>
            </a:r>
            <a:r>
              <a:rPr lang="ja-JP" altLang="en-US" sz="3200" b="1" dirty="0" smtClean="0"/>
              <a:t>　　　　　　　　</a:t>
            </a:r>
            <a:r>
              <a:rPr lang="ja-JP" altLang="en-US" sz="3200" b="1" baseline="30000" dirty="0" smtClean="0"/>
              <a:t>　　　　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7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8" grpId="0"/>
      <p:bldP spid="39" grpId="0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971600" y="980728"/>
            <a:ext cx="7128792" cy="4551570"/>
          </a:xfrm>
          <a:prstGeom prst="rect">
            <a:avLst/>
          </a:prstGeom>
          <a:solidFill>
            <a:srgbClr val="002060"/>
          </a:solidFill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b="1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b="1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体 積 比 に つ い </a:t>
            </a:r>
            <a:r>
              <a:rPr lang="ja-JP" altLang="en-US" sz="5400" b="1" dirty="0" err="1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て</a:t>
            </a:r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考える</a:t>
            </a:r>
            <a:r>
              <a:rPr lang="ja-JP" altLang="en-US" sz="54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。</a:t>
            </a:r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b="1" dirty="0">
              <a:latin typeface="HG正楷書体-PRO" pitchFamily="66" charset="-128"/>
              <a:ea typeface="HG正楷書体-PRO" pitchFamily="66" charset="-128"/>
            </a:endParaRPr>
          </a:p>
          <a:p>
            <a:endParaRPr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0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657446" y="680123"/>
            <a:ext cx="1656184" cy="1080120"/>
            <a:chOff x="5544539" y="1076033"/>
            <a:chExt cx="1656184" cy="1080120"/>
          </a:xfrm>
        </p:grpSpPr>
        <p:sp>
          <p:nvSpPr>
            <p:cNvPr id="7" name="直方体 6"/>
            <p:cNvSpPr/>
            <p:nvPr/>
          </p:nvSpPr>
          <p:spPr>
            <a:xfrm>
              <a:off x="5544539" y="1076033"/>
              <a:ext cx="1656184" cy="1080120"/>
            </a:xfrm>
            <a:prstGeom prst="cube">
              <a:avLst>
                <a:gd name="adj" fmla="val 3322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5908846" y="1079180"/>
              <a:ext cx="7890" cy="723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5544539" y="1804439"/>
              <a:ext cx="372198" cy="3517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5916736" y="1787112"/>
              <a:ext cx="1283987" cy="152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2802904" y="82812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直方体</a:t>
            </a:r>
            <a:r>
              <a:rPr lang="ja-JP" altLang="en-US" sz="2800" dirty="0" smtClean="0"/>
              <a:t>の体積　（縦）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（横）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（高さ）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803635" y="1904706"/>
            <a:ext cx="1424914" cy="1388133"/>
            <a:chOff x="5940150" y="4568561"/>
            <a:chExt cx="1519865" cy="149998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940152" y="4568561"/>
              <a:ext cx="1519863" cy="1499989"/>
              <a:chOff x="5940151" y="4538031"/>
              <a:chExt cx="1519863" cy="1499989"/>
            </a:xfrm>
          </p:grpSpPr>
          <p:sp>
            <p:nvSpPr>
              <p:cNvPr id="15" name="円/楕円 14"/>
              <p:cNvSpPr/>
              <p:nvPr/>
            </p:nvSpPr>
            <p:spPr>
              <a:xfrm>
                <a:off x="5940152" y="4538031"/>
                <a:ext cx="1519861" cy="14999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円弧 15"/>
              <p:cNvSpPr/>
              <p:nvPr/>
            </p:nvSpPr>
            <p:spPr>
              <a:xfrm rot="5400000">
                <a:off x="6379330" y="4444401"/>
                <a:ext cx="641506" cy="1519863"/>
              </a:xfrm>
              <a:prstGeom prst="arc">
                <a:avLst>
                  <a:gd name="adj1" fmla="val 16929936"/>
                  <a:gd name="adj2" fmla="val 5085098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4" name="円弧 13"/>
            <p:cNvSpPr/>
            <p:nvPr/>
          </p:nvSpPr>
          <p:spPr>
            <a:xfrm rot="16200000" flipV="1">
              <a:off x="6391840" y="4627260"/>
              <a:ext cx="616483" cy="1519863"/>
            </a:xfrm>
            <a:prstGeom prst="arc">
              <a:avLst>
                <a:gd name="adj1" fmla="val 16810764"/>
                <a:gd name="adj2" fmla="val 5085098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879070" y="2095943"/>
            <a:ext cx="5040560" cy="904934"/>
            <a:chOff x="997946" y="3219405"/>
            <a:chExt cx="5040560" cy="904934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997946" y="3410262"/>
              <a:ext cx="504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球</a:t>
              </a:r>
              <a:r>
                <a:rPr lang="ja-JP" altLang="en-US" sz="2800" dirty="0" smtClean="0"/>
                <a:t>の体積　　　　</a:t>
              </a:r>
              <a:r>
                <a:rPr lang="en-US" altLang="ja-JP" sz="2800" dirty="0" smtClean="0"/>
                <a:t>×π×</a:t>
              </a:r>
              <a:r>
                <a:rPr lang="ja-JP" altLang="en-US" sz="2800" dirty="0" smtClean="0"/>
                <a:t>（半径）</a:t>
              </a:r>
              <a:r>
                <a:rPr lang="ja-JP" altLang="en-US" sz="2800" b="1" baseline="30000" dirty="0" smtClean="0"/>
                <a:t>３</a:t>
              </a:r>
              <a:endParaRPr kumimoji="1" lang="ja-JP" altLang="en-US" sz="2800" b="1" baseline="30000" dirty="0"/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2843808" y="3219405"/>
              <a:ext cx="792088" cy="904934"/>
              <a:chOff x="4351223" y="4326069"/>
              <a:chExt cx="792088" cy="904934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 rot="10800000" flipH="1" flipV="1">
                <a:off x="4351223" y="4326069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latin typeface="HG正楷書体-PRO" pitchFamily="66" charset="-128"/>
                    <a:ea typeface="HG正楷書体-PRO" pitchFamily="66" charset="-128"/>
                  </a:rPr>
                  <a:t>４</a:t>
                </a:r>
                <a:endParaRPr kumimoji="1" lang="ja-JP" altLang="en-US" sz="28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 rot="10800000" flipH="1" flipV="1">
                <a:off x="4351223" y="4707783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>
                    <a:latin typeface="HG正楷書体-PRO" pitchFamily="66" charset="-128"/>
                    <a:ea typeface="HG正楷書体-PRO" pitchFamily="66" charset="-128"/>
                  </a:rPr>
                  <a:t>３</a:t>
                </a:r>
                <a:endParaRPr kumimoji="1" lang="ja-JP" altLang="en-US" sz="2800" dirty="0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>
                <a:off x="4412207" y="4793320"/>
                <a:ext cx="515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グループ化 57"/>
          <p:cNvGrpSpPr/>
          <p:nvPr/>
        </p:nvGrpSpPr>
        <p:grpSpPr>
          <a:xfrm>
            <a:off x="713167" y="3374598"/>
            <a:ext cx="1381852" cy="1306709"/>
            <a:chOff x="963276" y="4533699"/>
            <a:chExt cx="1381852" cy="1306709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963276" y="4533699"/>
              <a:ext cx="1368152" cy="1306709"/>
              <a:chOff x="1115616" y="4509120"/>
              <a:chExt cx="1368152" cy="1306709"/>
            </a:xfrm>
          </p:grpSpPr>
          <p:sp>
            <p:nvSpPr>
              <p:cNvPr id="26" name="五角形 25"/>
              <p:cNvSpPr/>
              <p:nvPr/>
            </p:nvSpPr>
            <p:spPr>
              <a:xfrm>
                <a:off x="1115616" y="5311773"/>
                <a:ext cx="1368152" cy="504056"/>
              </a:xfrm>
              <a:prstGeom prst="pentagon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/>
              <p:cNvCxnSpPr>
                <a:endCxn id="26" idx="1"/>
              </p:cNvCxnSpPr>
              <p:nvPr/>
            </p:nvCxnSpPr>
            <p:spPr>
              <a:xfrm flipH="1">
                <a:off x="1115617" y="4509120"/>
                <a:ext cx="758670" cy="9951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1874287" y="4509120"/>
                <a:ext cx="394834" cy="13067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H="1">
                <a:off x="1420418" y="4509120"/>
                <a:ext cx="453869" cy="12999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コネクタ 33"/>
            <p:cNvCxnSpPr/>
            <p:nvPr/>
          </p:nvCxnSpPr>
          <p:spPr>
            <a:xfrm flipH="1">
              <a:off x="1647354" y="4533699"/>
              <a:ext cx="74593" cy="78783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1721947" y="4533699"/>
              <a:ext cx="623181" cy="99518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>
            <a:off x="2384061" y="3681825"/>
            <a:ext cx="5887733" cy="1182611"/>
            <a:chOff x="997945" y="3181758"/>
            <a:chExt cx="5887733" cy="1182611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997945" y="3410262"/>
              <a:ext cx="51773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錐体の体積　</a:t>
              </a:r>
              <a:r>
                <a:rPr lang="en-US" altLang="ja-JP" sz="2800" dirty="0" smtClean="0"/>
                <a:t>(</a:t>
              </a:r>
              <a:r>
                <a:rPr lang="ja-JP" altLang="en-US" sz="2800" dirty="0"/>
                <a:t>底面積</a:t>
              </a:r>
              <a:r>
                <a:rPr lang="en-US" altLang="ja-JP" sz="2800" dirty="0"/>
                <a:t>)×</a:t>
              </a:r>
              <a:r>
                <a:rPr lang="ja-JP" altLang="en-US" sz="2800" dirty="0"/>
                <a:t>（</a:t>
              </a:r>
              <a:r>
                <a:rPr lang="ja-JP" altLang="en-US" sz="2800" dirty="0" smtClean="0"/>
                <a:t>高さ）</a:t>
              </a:r>
              <a:r>
                <a:rPr lang="en-US" altLang="ja-JP" sz="2800" dirty="0"/>
                <a:t>×</a:t>
              </a:r>
              <a:endParaRPr lang="ja-JP" altLang="en-US" sz="2800" b="1" baseline="30000" dirty="0"/>
            </a:p>
            <a:p>
              <a:r>
                <a:rPr lang="ja-JP" altLang="en-US" sz="2800" dirty="0" smtClean="0"/>
                <a:t>　　　　</a:t>
              </a:r>
              <a:endParaRPr kumimoji="1" lang="ja-JP" altLang="en-US" sz="2800" b="1" baseline="30000" dirty="0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6093590" y="3181758"/>
              <a:ext cx="792088" cy="904934"/>
              <a:chOff x="7601005" y="4288422"/>
              <a:chExt cx="792088" cy="904934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 rot="10800000" flipH="1" flipV="1">
                <a:off x="7601005" y="428842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latin typeface="HG正楷書体-PRO" pitchFamily="66" charset="-128"/>
                    <a:ea typeface="HG正楷書体-PRO" pitchFamily="66" charset="-128"/>
                  </a:rPr>
                  <a:t>１</a:t>
                </a:r>
                <a:endParaRPr kumimoji="1" lang="ja-JP" altLang="en-US" sz="2800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 rot="10800000" flipH="1" flipV="1">
                <a:off x="7601005" y="4670136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>
                    <a:latin typeface="HG正楷書体-PRO" pitchFamily="66" charset="-128"/>
                    <a:ea typeface="HG正楷書体-PRO" pitchFamily="66" charset="-128"/>
                  </a:rPr>
                  <a:t>３</a:t>
                </a:r>
                <a:endParaRPr kumimoji="1" lang="ja-JP" altLang="en-US" sz="2800" dirty="0"/>
              </a:p>
            </p:txBody>
          </p:sp>
          <p:cxnSp>
            <p:nvCxnSpPr>
              <p:cNvPr id="57" name="直線コネクタ 56"/>
              <p:cNvCxnSpPr/>
              <p:nvPr/>
            </p:nvCxnSpPr>
            <p:spPr>
              <a:xfrm>
                <a:off x="7661989" y="4755673"/>
                <a:ext cx="5150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0" name="直線コネクタ 59"/>
          <p:cNvCxnSpPr/>
          <p:nvPr/>
        </p:nvCxnSpPr>
        <p:spPr>
          <a:xfrm>
            <a:off x="5337607" y="1351346"/>
            <a:ext cx="604420" cy="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388227" y="1351346"/>
            <a:ext cx="604420" cy="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552739" y="1365913"/>
            <a:ext cx="604420" cy="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4425466" y="2767793"/>
            <a:ext cx="743343" cy="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4668090" y="4425792"/>
            <a:ext cx="971727" cy="13168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354732" y="4439874"/>
            <a:ext cx="604420" cy="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648780" y="5085184"/>
            <a:ext cx="798677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体積は長さ</a:t>
            </a:r>
            <a:r>
              <a:rPr lang="ja-JP" altLang="en-US" sz="4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を３個かけて求める。</a:t>
            </a:r>
            <a:endParaRPr lang="en-US" altLang="ja-JP" sz="4200" b="1" dirty="0" smtClean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kumimoji="1" lang="ja-JP" altLang="en-US" sz="4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275685" y="5731515"/>
            <a:ext cx="650712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ｃｍ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ｃｍ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ｃｍ＝ｃｍ</a:t>
            </a:r>
            <a:r>
              <a:rPr kumimoji="1" lang="ja-JP" altLang="en-US" sz="40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lang="en-US" altLang="ja-JP" sz="40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)</a:t>
            </a:r>
            <a:endParaRPr kumimoji="1" lang="ja-JP" altLang="en-US" sz="40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1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11348" y="310784"/>
            <a:ext cx="2750248" cy="936104"/>
          </a:xfrm>
          <a:prstGeom prst="rect">
            <a:avLst/>
          </a:prstGeom>
          <a:solidFill>
            <a:srgbClr val="FFFF00"/>
          </a:solidFill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HG正楷書体-PRO" pitchFamily="66" charset="-128"/>
                <a:ea typeface="HG正楷書体-PRO" pitchFamily="66" charset="-128"/>
              </a:rPr>
              <a:t>体 積 比</a:t>
            </a:r>
            <a:endParaRPr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838322" y="1556213"/>
            <a:ext cx="3012728" cy="1762168"/>
            <a:chOff x="1036540" y="1760243"/>
            <a:chExt cx="2321159" cy="142172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036540" y="1760243"/>
              <a:ext cx="1656184" cy="1080120"/>
              <a:chOff x="5544539" y="1076033"/>
              <a:chExt cx="1656184" cy="1080120"/>
            </a:xfrm>
          </p:grpSpPr>
          <p:sp>
            <p:nvSpPr>
              <p:cNvPr id="6" name="直方体 5"/>
              <p:cNvSpPr/>
              <p:nvPr/>
            </p:nvSpPr>
            <p:spPr>
              <a:xfrm>
                <a:off x="5544539" y="1076033"/>
                <a:ext cx="1656184" cy="1080120"/>
              </a:xfrm>
              <a:prstGeom prst="cube">
                <a:avLst>
                  <a:gd name="adj" fmla="val 33226"/>
                </a:avLst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5908846" y="1079180"/>
                <a:ext cx="7890" cy="723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H="1">
                <a:off x="5544539" y="1804439"/>
                <a:ext cx="372198" cy="35171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V="1">
                <a:off x="5916736" y="1787112"/>
                <a:ext cx="1283987" cy="1526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9"/>
            <p:cNvSpPr txBox="1"/>
            <p:nvPr/>
          </p:nvSpPr>
          <p:spPr>
            <a:xfrm>
              <a:off x="1409545" y="2809493"/>
              <a:ext cx="681576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2</a:t>
              </a:r>
              <a:r>
                <a:rPr lang="ja-JP" altLang="en-US" sz="2400" b="1" dirty="0">
                  <a:latin typeface="HG正楷書体-PRO" pitchFamily="66" charset="-128"/>
                  <a:ea typeface="HG正楷書体-PRO" pitchFamily="66" charset="-128"/>
                </a:rPr>
                <a:t>ｂ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72904" y="1927830"/>
              <a:ext cx="684795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2</a:t>
              </a:r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ｃ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517831" y="2517176"/>
              <a:ext cx="636133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2</a:t>
              </a:r>
              <a:r>
                <a:rPr lang="ja-JP" altLang="en-US" sz="2400" b="1" dirty="0">
                  <a:latin typeface="HG正楷書体-PRO" pitchFamily="66" charset="-128"/>
                  <a:ea typeface="HG正楷書体-PRO" pitchFamily="66" charset="-128"/>
                </a:rPr>
                <a:t>ａ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14" name="右矢印 13"/>
          <p:cNvSpPr/>
          <p:nvPr/>
        </p:nvSpPr>
        <p:spPr>
          <a:xfrm>
            <a:off x="4162725" y="4124398"/>
            <a:ext cx="704664" cy="36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98928" y="3623510"/>
            <a:ext cx="2930307" cy="155611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　</a:t>
            </a:r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体積は</a:t>
            </a:r>
            <a:endParaRPr lang="en-US" altLang="ja-JP" sz="2800" b="1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ａ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ｃ</a:t>
            </a:r>
            <a:endParaRPr lang="en-US" altLang="ja-JP" sz="3200" b="1" dirty="0" smtClean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　＝ａｂｃ</a:t>
            </a:r>
            <a:endParaRPr kumimoji="1" lang="en-US" altLang="ja-JP" sz="3200" b="1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4020165" y="2098429"/>
            <a:ext cx="829543" cy="3420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93670" y="2471775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１：２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90744" y="1434100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相似比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298008" y="1975632"/>
            <a:ext cx="1723467" cy="1211266"/>
            <a:chOff x="1298008" y="1975632"/>
            <a:chExt cx="1723467" cy="121126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298008" y="1981604"/>
              <a:ext cx="1332148" cy="783087"/>
              <a:chOff x="1747264" y="1472077"/>
              <a:chExt cx="1152128" cy="684076"/>
            </a:xfrm>
          </p:grpSpPr>
          <p:sp>
            <p:nvSpPr>
              <p:cNvPr id="18" name="直方体 17"/>
              <p:cNvSpPr/>
              <p:nvPr/>
            </p:nvSpPr>
            <p:spPr>
              <a:xfrm>
                <a:off x="1747264" y="1472077"/>
                <a:ext cx="1152128" cy="684076"/>
              </a:xfrm>
              <a:prstGeom prst="cube">
                <a:avLst>
                  <a:gd name="adj" fmla="val 33226"/>
                </a:avLst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>
                <a:off x="1979712" y="1472077"/>
                <a:ext cx="0" cy="48605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H="1">
                <a:off x="1747264" y="1958131"/>
                <a:ext cx="240338" cy="19802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1987602" y="1956072"/>
                <a:ext cx="9117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テキスト ボックス 28"/>
            <p:cNvSpPr txBox="1"/>
            <p:nvPr/>
          </p:nvSpPr>
          <p:spPr>
            <a:xfrm>
              <a:off x="1647088" y="2725233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ｂ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558595" y="1975632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ｃ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398716" y="2471775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ａ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5495791" y="3629185"/>
            <a:ext cx="3196531" cy="155611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　</a:t>
            </a:r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体積は</a:t>
            </a:r>
            <a:endParaRPr kumimoji="1" lang="en-US" altLang="ja-JP" sz="2800" b="1" dirty="0" smtClean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ａ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×2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×2</a:t>
            </a:r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ｃ＝８ａｂｃ</a:t>
            </a:r>
            <a:endParaRPr kumimoji="1" lang="en-US" altLang="ja-JP" sz="3200" b="1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95393" y="5589240"/>
            <a:ext cx="7108630" cy="646331"/>
          </a:xfrm>
          <a:prstGeom prst="rect">
            <a:avLst/>
          </a:prstGeom>
          <a:noFill/>
          <a:ln w="5715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比は　１：８　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(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１：２</a:t>
            </a:r>
            <a:r>
              <a:rPr kumimoji="1" lang="ja-JP" altLang="en-US" sz="36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)</a:t>
            </a:r>
            <a:endParaRPr kumimoji="1" lang="ja-JP" altLang="en-US" sz="36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3021475" y="443864"/>
            <a:ext cx="6015020" cy="669944"/>
          </a:xfrm>
          <a:prstGeom prst="rect">
            <a:avLst/>
          </a:prstGeom>
          <a:noFill/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相似比１：２の直方体を考える</a:t>
            </a:r>
            <a:endParaRPr lang="ja-JP" altLang="en-US" sz="3200" b="1" dirty="0">
              <a:solidFill>
                <a:srgbClr val="0070C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7" grpId="0"/>
      <p:bldP spid="28" grpId="0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12513" y="310784"/>
            <a:ext cx="2750248" cy="936104"/>
          </a:xfrm>
          <a:prstGeom prst="rect">
            <a:avLst/>
          </a:prstGeom>
          <a:solidFill>
            <a:srgbClr val="FFFF00"/>
          </a:solidFill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HG正楷書体-PRO" pitchFamily="66" charset="-128"/>
                <a:ea typeface="HG正楷書体-PRO" pitchFamily="66" charset="-128"/>
              </a:rPr>
              <a:t>体 積 比</a:t>
            </a:r>
            <a:endParaRPr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838322" y="1556213"/>
            <a:ext cx="3012728" cy="1762168"/>
            <a:chOff x="1036540" y="1760243"/>
            <a:chExt cx="2321159" cy="142172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036540" y="1760243"/>
              <a:ext cx="1656184" cy="1080120"/>
              <a:chOff x="5544539" y="1076033"/>
              <a:chExt cx="1656184" cy="1080120"/>
            </a:xfrm>
          </p:grpSpPr>
          <p:sp>
            <p:nvSpPr>
              <p:cNvPr id="6" name="直方体 5"/>
              <p:cNvSpPr/>
              <p:nvPr/>
            </p:nvSpPr>
            <p:spPr>
              <a:xfrm>
                <a:off x="5544539" y="1076033"/>
                <a:ext cx="1656184" cy="1080120"/>
              </a:xfrm>
              <a:prstGeom prst="cube">
                <a:avLst>
                  <a:gd name="adj" fmla="val 33226"/>
                </a:avLst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5908846" y="1079180"/>
                <a:ext cx="7890" cy="723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H="1">
                <a:off x="5544539" y="1804439"/>
                <a:ext cx="372198" cy="35171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V="1">
                <a:off x="5916736" y="1787112"/>
                <a:ext cx="1283987" cy="1526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9"/>
            <p:cNvSpPr txBox="1"/>
            <p:nvPr/>
          </p:nvSpPr>
          <p:spPr>
            <a:xfrm>
              <a:off x="1409545" y="2809493"/>
              <a:ext cx="681576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err="1" smtClean="0">
                  <a:latin typeface="HG正楷書体-PRO" pitchFamily="66" charset="-128"/>
                  <a:ea typeface="HG正楷書体-PRO" pitchFamily="66" charset="-128"/>
                </a:rPr>
                <a:t>ｂ</a:t>
              </a:r>
              <a:r>
                <a:rPr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p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72904" y="1927830"/>
              <a:ext cx="684795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err="1" smtClean="0">
                  <a:latin typeface="HG正楷書体-PRO" pitchFamily="66" charset="-128"/>
                  <a:ea typeface="HG正楷書体-PRO" pitchFamily="66" charset="-128"/>
                </a:rPr>
                <a:t>ｃ</a:t>
              </a:r>
              <a:r>
                <a:rPr kumimoji="1"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p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517831" y="2517176"/>
              <a:ext cx="636133" cy="37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ａ</a:t>
              </a:r>
              <a:r>
                <a:rPr lang="en-US" altLang="ja-JP" sz="2400" b="1" dirty="0" smtClean="0">
                  <a:latin typeface="HG正楷書体-PRO" pitchFamily="66" charset="-128"/>
                  <a:ea typeface="HG正楷書体-PRO" pitchFamily="66" charset="-128"/>
                </a:rPr>
                <a:t>p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14" name="右矢印 13"/>
          <p:cNvSpPr/>
          <p:nvPr/>
        </p:nvSpPr>
        <p:spPr>
          <a:xfrm>
            <a:off x="4162725" y="4124398"/>
            <a:ext cx="704664" cy="36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98928" y="3623510"/>
            <a:ext cx="2930307" cy="155611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　</a:t>
            </a:r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体積は</a:t>
            </a:r>
            <a:endParaRPr lang="en-US" altLang="ja-JP" sz="2800" b="1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ａ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ｃ</a:t>
            </a:r>
            <a:endParaRPr lang="en-US" altLang="ja-JP" sz="3200" b="1" dirty="0" smtClean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　＝ａｂｃ</a:t>
            </a:r>
            <a:endParaRPr kumimoji="1" lang="en-US" altLang="ja-JP" sz="3200" b="1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4020165" y="2098429"/>
            <a:ext cx="829543" cy="3420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93670" y="2471775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１：ｐ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90744" y="1434100"/>
            <a:ext cx="18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相似比</a:t>
            </a:r>
            <a:endParaRPr kumimoji="1" lang="ja-JP" altLang="en-US" sz="2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298008" y="1975632"/>
            <a:ext cx="1723467" cy="1211266"/>
            <a:chOff x="1298008" y="1975632"/>
            <a:chExt cx="1723467" cy="121126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298008" y="1981604"/>
              <a:ext cx="1332148" cy="783087"/>
              <a:chOff x="1747264" y="1472077"/>
              <a:chExt cx="1152128" cy="684076"/>
            </a:xfrm>
          </p:grpSpPr>
          <p:sp>
            <p:nvSpPr>
              <p:cNvPr id="18" name="直方体 17"/>
              <p:cNvSpPr/>
              <p:nvPr/>
            </p:nvSpPr>
            <p:spPr>
              <a:xfrm>
                <a:off x="1747264" y="1472077"/>
                <a:ext cx="1152128" cy="684076"/>
              </a:xfrm>
              <a:prstGeom prst="cube">
                <a:avLst>
                  <a:gd name="adj" fmla="val 33226"/>
                </a:avLst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>
                <a:off x="1979712" y="1472077"/>
                <a:ext cx="0" cy="48605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H="1">
                <a:off x="1747264" y="1958131"/>
                <a:ext cx="240338" cy="19802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1987602" y="1956072"/>
                <a:ext cx="91179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テキスト ボックス 28"/>
            <p:cNvSpPr txBox="1"/>
            <p:nvPr/>
          </p:nvSpPr>
          <p:spPr>
            <a:xfrm>
              <a:off x="1647088" y="2725233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ｂ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558595" y="1975632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ｃ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398716" y="2471775"/>
              <a:ext cx="462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latin typeface="HG正楷書体-PRO" pitchFamily="66" charset="-128"/>
                  <a:ea typeface="HG正楷書体-PRO" pitchFamily="66" charset="-128"/>
                </a:rPr>
                <a:t>ａ</a:t>
              </a:r>
              <a:endParaRPr kumimoji="1" lang="ja-JP" altLang="en-US" sz="24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5495791" y="3629185"/>
            <a:ext cx="3196531" cy="155611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　</a:t>
            </a:r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endParaRPr kumimoji="1" lang="en-US" altLang="ja-JP" sz="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体積は</a:t>
            </a:r>
            <a:endParaRPr kumimoji="1" lang="en-US" altLang="ja-JP" sz="2800" b="1" dirty="0" smtClean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ａ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p×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p×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ｃ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p</a:t>
            </a:r>
            <a:r>
              <a:rPr lang="ja-JP" altLang="en-US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＝ａｂｃ</a:t>
            </a:r>
            <a:r>
              <a:rPr lang="en-US" altLang="ja-JP" sz="3200" b="1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×p</a:t>
            </a:r>
            <a:r>
              <a:rPr lang="ja-JP" altLang="en-US" sz="3200" b="1" baseline="30000" dirty="0" smtClean="0">
                <a:solidFill>
                  <a:schemeClr val="tx1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endParaRPr kumimoji="1" lang="en-US" altLang="ja-JP" sz="3200" b="1" baseline="30000" dirty="0">
              <a:solidFill>
                <a:schemeClr val="tx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50602" y="5593606"/>
            <a:ext cx="5104080" cy="830997"/>
          </a:xfrm>
          <a:prstGeom prst="rect">
            <a:avLst/>
          </a:prstGeom>
          <a:noFill/>
          <a:ln w="5715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比は　</a:t>
            </a:r>
            <a:r>
              <a:rPr kumimoji="1" lang="ja-JP" altLang="en-US" sz="4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１：ｐ</a:t>
            </a:r>
            <a:r>
              <a:rPr kumimoji="1" lang="ja-JP" altLang="en-US" sz="48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endParaRPr kumimoji="1" lang="ja-JP" altLang="en-US" sz="48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3021475" y="443864"/>
            <a:ext cx="6015020" cy="669944"/>
          </a:xfrm>
          <a:prstGeom prst="rect">
            <a:avLst/>
          </a:prstGeom>
          <a:noFill/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相似比１：</a:t>
            </a:r>
            <a:r>
              <a:rPr lang="ja-JP" altLang="en-US" sz="3200" b="1" dirty="0" err="1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ｐ</a:t>
            </a:r>
            <a:r>
              <a:rPr lang="ja-JP" altLang="en-US" sz="3200" b="1" dirty="0" smtClean="0">
                <a:solidFill>
                  <a:srgbClr val="0070C0"/>
                </a:solidFill>
                <a:latin typeface="HG正楷書体-PRO" pitchFamily="66" charset="-128"/>
                <a:ea typeface="HG正楷書体-PRO" pitchFamily="66" charset="-128"/>
              </a:rPr>
              <a:t>の直方体を考える</a:t>
            </a:r>
            <a:endParaRPr lang="ja-JP" altLang="en-US" sz="3200" b="1" dirty="0">
              <a:solidFill>
                <a:srgbClr val="0070C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7" grpId="0"/>
      <p:bldP spid="28" grpId="0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88220" y="102047"/>
            <a:ext cx="8762930" cy="6617370"/>
          </a:xfrm>
          <a:prstGeom prst="roundRect">
            <a:avLst>
              <a:gd name="adj" fmla="val 858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00169"/>
            <a:ext cx="7418299" cy="584775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相似比１：ｐ  ⇒  体積比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１：ｐ</a:t>
            </a:r>
            <a:r>
              <a:rPr lang="ja-JP" altLang="en-US" sz="3200" b="1" baseline="30000" dirty="0" smtClean="0">
                <a:latin typeface="HG正楷書体-PRO" pitchFamily="66" charset="-128"/>
                <a:ea typeface="HG正楷書体-PRO" pitchFamily="66" charset="-128"/>
              </a:rPr>
              <a:t>３ 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635896" y="1174950"/>
            <a:ext cx="1296144" cy="36004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774" y="1772816"/>
            <a:ext cx="7704857" cy="584775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相似比 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m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：ｎ  ⇒  </a:t>
            </a:r>
            <a:r>
              <a:rPr lang="ja-JP" altLang="en-US" sz="32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比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lang="ja-JP" altLang="en-US" sz="32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ｍ</a:t>
            </a:r>
            <a:r>
              <a:rPr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773" y="2633457"/>
            <a:ext cx="7704857" cy="3662541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      </a:t>
            </a:r>
            <a:endParaRPr lang="en-US" altLang="ja-JP" sz="32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kumimoji="1" lang="en-US" altLang="ja-JP" sz="32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lang="en-US" altLang="ja-JP" sz="32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3200" b="1" baseline="30000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3200" b="1" baseline="30000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　　　　　　　　　　　　　　　　 </a:t>
            </a:r>
            <a:endParaRPr lang="en-US" altLang="ja-JP" sz="3200" b="1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3200" b="1" baseline="30000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650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数式" r:id="rId3" imgW="114120" imgH="215640" progId="Equation.3">
                  <p:embed/>
                </p:oleObj>
              </mc:Choice>
              <mc:Fallback>
                <p:oleObj name="数式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グループ化 23"/>
          <p:cNvGrpSpPr/>
          <p:nvPr/>
        </p:nvGrpSpPr>
        <p:grpSpPr>
          <a:xfrm>
            <a:off x="832947" y="2887512"/>
            <a:ext cx="7119540" cy="1012559"/>
            <a:chOff x="680385" y="2929150"/>
            <a:chExt cx="7119540" cy="1012559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680385" y="2990613"/>
              <a:ext cx="7119540" cy="830997"/>
            </a:xfrm>
            <a:prstGeom prst="rect">
              <a:avLst/>
            </a:prstGeom>
            <a:solidFill>
              <a:srgbClr val="FFFF00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</a:t>
              </a:r>
              <a:endParaRPr kumimoji="1" lang="en-US" altLang="ja-JP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  <a:p>
              <a:r>
                <a:rPr lang="ja-JP" altLang="en-US" sz="800" b="1" dirty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</a:t>
              </a:r>
              <a:r>
                <a:rPr lang="ja-JP" altLang="en-US" sz="8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　      </a:t>
              </a:r>
              <a:r>
                <a:rPr kumimoji="1" lang="ja-JP" altLang="en-US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相似比       </a:t>
              </a:r>
              <a:r>
                <a:rPr kumimoji="1" lang="en-US" altLang="ja-JP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m</a:t>
              </a:r>
              <a:r>
                <a:rPr kumimoji="1" lang="ja-JP" altLang="en-US" sz="3200" b="1" dirty="0" smtClean="0">
                  <a:solidFill>
                    <a:srgbClr val="7030A0"/>
                  </a:solidFill>
                  <a:latin typeface="HG正楷書体-PRO" pitchFamily="66" charset="-128"/>
                  <a:ea typeface="HG正楷書体-PRO" pitchFamily="66" charset="-128"/>
                </a:rPr>
                <a:t>：ｎ  ＝１：</a:t>
              </a:r>
              <a:endParaRPr kumimoji="1" lang="en-US" altLang="ja-JP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  <a:p>
              <a:endParaRPr lang="en-US" altLang="ja-JP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6252269" y="2929150"/>
              <a:ext cx="822581" cy="1012559"/>
              <a:chOff x="3738396" y="4786499"/>
              <a:chExt cx="822581" cy="1012559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 rot="10800000" flipH="1" flipV="1">
                <a:off x="3768889" y="5275838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rPr>
                  <a:t>ｍ</a:t>
                </a:r>
                <a:endParaRPr kumimoji="1" lang="ja-JP" altLang="en-US" sz="2800" dirty="0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3768888" y="5341858"/>
                <a:ext cx="51508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 rot="10800000" flipH="1" flipV="1">
                <a:off x="3738396" y="4786499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rPr>
                  <a:t>ｎ</a:t>
                </a:r>
                <a:endParaRPr kumimoji="1" lang="ja-JP" altLang="en-US" sz="2800" dirty="0"/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935594" y="4259097"/>
            <a:ext cx="7268183" cy="2010807"/>
            <a:chOff x="935594" y="4259097"/>
            <a:chExt cx="7268183" cy="2010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935594" y="4259097"/>
                  <a:ext cx="7268183" cy="2010807"/>
                </a:xfrm>
                <a:prstGeom prst="rect">
                  <a:avLst/>
                </a:prstGeom>
                <a:solidFill>
                  <a:srgbClr val="FFFF00"/>
                </a:solidFill>
                <a:ln w="222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</a:t>
                  </a:r>
                  <a:endParaRPr kumimoji="1" lang="en-US" altLang="ja-JP" sz="8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r>
                    <a:rPr lang="ja-JP" altLang="en-US" sz="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　　　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体積</a:t>
                  </a:r>
                  <a:r>
                    <a:rPr kumimoji="1"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比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  １</a:t>
                  </a:r>
                  <a:r>
                    <a:rPr lang="en-US" altLang="ja-JP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3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：</a:t>
                  </a:r>
                  <a:r>
                    <a:rPr lang="en-US" altLang="ja-JP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(  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ea typeface="HG正楷書体-PRO" pitchFamily="66" charset="-128"/>
                    </a:rPr>
                    <a:t>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ja-JP" altLang="en-US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G正楷書体-PRO" pitchFamily="66" charset="-128"/>
                            </a:rPr>
                          </m:ctrlPr>
                        </m:boxPr>
                        <m:e>
                          <m:r>
                            <a:rPr lang="ja-JP" alt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HG正楷書体-PRO" pitchFamily="66" charset="-128"/>
                            </a:rPr>
                            <m:t>　</m:t>
                          </m:r>
                          <m:r>
                            <a:rPr lang="en-US" altLang="ja-JP" sz="3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HG正楷書体-PRO" pitchFamily="66" charset="-128"/>
                            </a:rPr>
                            <m:t> </m:t>
                          </m:r>
                        </m:e>
                      </m:box>
                    </m:oMath>
                  </a14:m>
                  <a:r>
                    <a:rPr lang="en-US" altLang="ja-JP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)</a:t>
                  </a:r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lang="en-US" altLang="ja-JP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3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＝ １：</a:t>
                  </a:r>
                  <a:endParaRPr lang="en-US" altLang="ja-JP" sz="3200" b="1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endParaRPr lang="en-US" altLang="ja-JP" sz="3200" b="1" baseline="30000" dirty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</a:t>
                  </a:r>
                  <a:r>
                    <a:rPr lang="ja-JP" altLang="en-US" sz="3200" b="1" baseline="30000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　　　　　　　　　　　　　　　</a:t>
                  </a:r>
                  <a:r>
                    <a:rPr lang="ja-JP" altLang="en-US" sz="32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r>
                    <a:rPr lang="ja-JP" altLang="en-US" sz="32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 </a:t>
                  </a:r>
                  <a:endParaRPr lang="en-US" altLang="ja-JP" sz="3200" b="1" baseline="30000" dirty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  <a:p>
                  <a:endParaRPr lang="en-US" altLang="ja-JP" sz="3200" b="1" baseline="30000" dirty="0" smtClean="0">
                    <a:solidFill>
                      <a:srgbClr val="7030A0"/>
                    </a:solidFill>
                    <a:latin typeface="HG正楷書体-PRO" pitchFamily="66" charset="-128"/>
                    <a:ea typeface="HG正楷書体-PRO" pitchFamily="66" charset="-128"/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94" y="4259097"/>
                  <a:ext cx="7268183" cy="20108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グループ化 30"/>
            <p:cNvGrpSpPr/>
            <p:nvPr/>
          </p:nvGrpSpPr>
          <p:grpSpPr>
            <a:xfrm>
              <a:off x="4351223" y="4282366"/>
              <a:ext cx="3551135" cy="1014069"/>
              <a:chOff x="4173642" y="2130379"/>
              <a:chExt cx="3551135" cy="1014069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4173642" y="2138908"/>
                <a:ext cx="792088" cy="940108"/>
                <a:chOff x="3573265" y="4858950"/>
                <a:chExt cx="792088" cy="940108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 rot="10800000" flipH="1" flipV="1">
                  <a:off x="3573265" y="4858950"/>
                  <a:ext cx="5760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ｎ</a:t>
                  </a:r>
                  <a:endParaRPr kumimoji="1" lang="ja-JP" altLang="en-US" sz="28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 rot="10800000" flipH="1" flipV="1">
                  <a:off x="3573265" y="5275838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ｍ</a:t>
                  </a:r>
                  <a:endParaRPr kumimoji="1" lang="ja-JP" altLang="en-US" sz="2800" dirty="0"/>
                </a:p>
              </p:txBody>
            </p: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3573265" y="5361375"/>
                  <a:ext cx="515080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21"/>
              <p:cNvGrpSpPr/>
              <p:nvPr/>
            </p:nvGrpSpPr>
            <p:grpSpPr>
              <a:xfrm>
                <a:off x="6911450" y="2130379"/>
                <a:ext cx="813327" cy="1014069"/>
                <a:chOff x="5137070" y="4639386"/>
                <a:chExt cx="813327" cy="1014069"/>
              </a:xfrm>
            </p:grpSpPr>
            <p:sp>
              <p:nvSpPr>
                <p:cNvPr id="11" name="テキスト ボックス 10"/>
                <p:cNvSpPr txBox="1"/>
                <p:nvPr/>
              </p:nvSpPr>
              <p:spPr>
                <a:xfrm rot="10800000" flipH="1" flipV="1">
                  <a:off x="5137070" y="5130235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err="1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ｍ</a:t>
                  </a:r>
                  <a:r>
                    <a:rPr lang="en-US" altLang="ja-JP" sz="28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3</a:t>
                  </a:r>
                  <a:endParaRPr kumimoji="1" lang="ja-JP" altLang="en-US" sz="2800" dirty="0"/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 rot="10800000" flipH="1" flipV="1">
                  <a:off x="5158309" y="4639386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b="1" dirty="0" smtClean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ｎ</a:t>
                  </a:r>
                  <a:r>
                    <a:rPr lang="en-US" altLang="ja-JP" sz="2800" b="1" baseline="30000" dirty="0">
                      <a:solidFill>
                        <a:srgbClr val="7030A0"/>
                      </a:solidFill>
                      <a:latin typeface="HG正楷書体-PRO" pitchFamily="66" charset="-128"/>
                      <a:ea typeface="HG正楷書体-PRO" pitchFamily="66" charset="-128"/>
                    </a:rPr>
                    <a:t>3</a:t>
                  </a:r>
                  <a:endParaRPr kumimoji="1" lang="ja-JP" altLang="en-US" sz="2800" dirty="0"/>
                </a:p>
              </p:txBody>
            </p: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5204000" y="5164580"/>
                  <a:ext cx="515080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テキスト ボックス 32"/>
          <p:cNvSpPr txBox="1"/>
          <p:nvPr/>
        </p:nvSpPr>
        <p:spPr>
          <a:xfrm>
            <a:off x="5376229" y="5435390"/>
            <a:ext cx="2633267" cy="707886"/>
          </a:xfrm>
          <a:prstGeom prst="rect">
            <a:avLst/>
          </a:prstGeom>
          <a:solidFill>
            <a:srgbClr val="FFFF0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en-US" altLang="ja-JP" sz="800" b="1" dirty="0" smtClean="0">
              <a:solidFill>
                <a:srgbClr val="7030A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＝ </a:t>
            </a:r>
            <a:r>
              <a:rPr lang="ja-JP" altLang="en-US" sz="3200" b="1" dirty="0" err="1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ｍ</a:t>
            </a:r>
            <a:r>
              <a:rPr lang="en-US" altLang="ja-JP" sz="3200" b="1" baseline="30000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dirty="0" smtClean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lang="en-US" altLang="ja-JP" sz="3200" b="1" baseline="30000" dirty="0">
                <a:solidFill>
                  <a:srgbClr val="7030A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</a:p>
        </p:txBody>
      </p:sp>
      <p:sp>
        <p:nvSpPr>
          <p:cNvPr id="27" name="下矢印 26"/>
          <p:cNvSpPr/>
          <p:nvPr/>
        </p:nvSpPr>
        <p:spPr>
          <a:xfrm flipH="1">
            <a:off x="1835696" y="3762271"/>
            <a:ext cx="288032" cy="635438"/>
          </a:xfrm>
          <a:prstGeom prst="downArrow">
            <a:avLst/>
          </a:prstGeom>
          <a:solidFill>
            <a:srgbClr val="F616A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7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3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19256" cy="5242594"/>
          </a:xfrm>
          <a:solidFill>
            <a:srgbClr val="FF00FF"/>
          </a:solidFill>
        </p:spPr>
        <p:txBody>
          <a:bodyPr>
            <a:noAutofit/>
          </a:bodyPr>
          <a:lstStyle/>
          <a:p>
            <a:r>
              <a:rPr lang="ja-JP" altLang="en-US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ではこれを球で　</a:t>
            </a:r>
            <a:r>
              <a:rPr lang="en-US" altLang="ja-JP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/>
            </a:r>
            <a:br>
              <a:rPr lang="en-US" altLang="ja-JP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</a:br>
            <a:r>
              <a:rPr lang="en-US" altLang="ja-JP" sz="60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/>
            </a:r>
            <a:br>
              <a:rPr lang="en-US" altLang="ja-JP" sz="60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</a:br>
            <a:r>
              <a:rPr lang="ja-JP" altLang="en-US" sz="60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　確認しよう。</a:t>
            </a:r>
            <a:endParaRPr kumimoji="1" lang="ja-JP" altLang="en-US" sz="6000" b="1" dirty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3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53364" y="260648"/>
            <a:ext cx="4680520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 常に相似である平面図形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8384" y="988343"/>
            <a:ext cx="7102007" cy="954107"/>
          </a:xfrm>
          <a:prstGeom prst="rect">
            <a:avLst/>
          </a:prstGeom>
          <a:solidFill>
            <a:srgbClr val="CCFFFF"/>
          </a:solidFill>
          <a:ln w="158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正多角形　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正三角形・正方形・・・・</a:t>
            </a:r>
            <a:r>
              <a:rPr lang="en-US" altLang="ja-JP" sz="2800" dirty="0" smtClean="0"/>
              <a:t>)</a:t>
            </a:r>
          </a:p>
          <a:p>
            <a:r>
              <a:rPr kumimoji="1" lang="ja-JP" altLang="en-US" sz="2800" dirty="0" smtClean="0"/>
              <a:t>　円　　　　　</a:t>
            </a:r>
            <a:r>
              <a:rPr lang="ja-JP" altLang="en-US" sz="2800" dirty="0" smtClean="0"/>
              <a:t>直角</a:t>
            </a:r>
            <a:r>
              <a:rPr lang="ja-JP" altLang="en-US" sz="2800" dirty="0"/>
              <a:t>二等</a:t>
            </a:r>
            <a:r>
              <a:rPr lang="ja-JP" altLang="en-US" sz="2800" dirty="0" smtClean="0"/>
              <a:t>辺三角形　　　　　等々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53364" y="2132856"/>
            <a:ext cx="4680520" cy="584775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 常に相似である立体図形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676" y="2847515"/>
            <a:ext cx="8792399" cy="3847207"/>
          </a:xfrm>
          <a:prstGeom prst="rect">
            <a:avLst/>
          </a:prstGeom>
          <a:solidFill>
            <a:srgbClr val="CCFFFF"/>
          </a:solidFill>
          <a:ln w="158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endParaRPr lang="en-US" altLang="ja-JP" sz="800" dirty="0"/>
          </a:p>
          <a:p>
            <a:r>
              <a:rPr lang="ja-JP" altLang="en-US" sz="2800" dirty="0" smtClean="0"/>
              <a:t>　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800" dirty="0" smtClean="0"/>
          </a:p>
          <a:p>
            <a:endParaRPr lang="en-US" altLang="ja-JP" sz="800" dirty="0"/>
          </a:p>
          <a:p>
            <a:endParaRPr lang="en-US" altLang="ja-JP" sz="800" dirty="0" smtClean="0"/>
          </a:p>
          <a:p>
            <a:endParaRPr lang="en-US" altLang="ja-JP" sz="800" dirty="0"/>
          </a:p>
          <a:p>
            <a:endParaRPr lang="en-US" altLang="ja-JP" sz="800" dirty="0" smtClean="0"/>
          </a:p>
          <a:p>
            <a:endParaRPr lang="en-US" altLang="ja-JP" sz="800" dirty="0"/>
          </a:p>
          <a:p>
            <a:endParaRPr lang="en-US" altLang="ja-JP" sz="800" dirty="0"/>
          </a:p>
          <a:p>
            <a:endParaRPr lang="en-US" altLang="ja-JP" sz="800" dirty="0" smtClean="0"/>
          </a:p>
          <a:p>
            <a:endParaRPr lang="en-US" altLang="ja-JP" sz="800" dirty="0"/>
          </a:p>
          <a:p>
            <a:endParaRPr lang="en-US" altLang="ja-JP" sz="800" dirty="0"/>
          </a:p>
          <a:p>
            <a:endParaRPr lang="en-US" altLang="ja-JP" sz="8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5" y="4050756"/>
            <a:ext cx="1508996" cy="14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グループ化 68"/>
          <p:cNvGrpSpPr/>
          <p:nvPr/>
        </p:nvGrpSpPr>
        <p:grpSpPr>
          <a:xfrm>
            <a:off x="2526184" y="4175729"/>
            <a:ext cx="1580541" cy="1317686"/>
            <a:chOff x="4462471" y="4596976"/>
            <a:chExt cx="1580541" cy="1317686"/>
          </a:xfrm>
        </p:grpSpPr>
        <p:cxnSp>
          <p:nvCxnSpPr>
            <p:cNvPr id="29" name="直線コネクタ 28"/>
            <p:cNvCxnSpPr/>
            <p:nvPr/>
          </p:nvCxnSpPr>
          <p:spPr>
            <a:xfrm flipH="1" flipV="1">
              <a:off x="4487872" y="4982749"/>
              <a:ext cx="1025712" cy="62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020354" y="4596976"/>
              <a:ext cx="0" cy="89851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4506246" y="4604490"/>
              <a:ext cx="485888" cy="3782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4992133" y="4604491"/>
              <a:ext cx="1050879" cy="62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5469855" y="4610731"/>
              <a:ext cx="573157" cy="4008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5517572" y="5509244"/>
              <a:ext cx="525440" cy="3720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043012" y="4610731"/>
              <a:ext cx="0" cy="8985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4462471" y="5492368"/>
              <a:ext cx="529428" cy="40322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 flipV="1">
              <a:off x="4506246" y="5881263"/>
              <a:ext cx="1001853" cy="31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 flipV="1">
              <a:off x="4973186" y="5489248"/>
              <a:ext cx="1069826" cy="6241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4487872" y="4985869"/>
              <a:ext cx="0" cy="8985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5508099" y="4982749"/>
              <a:ext cx="18947" cy="9319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/>
          <p:cNvGrpSpPr/>
          <p:nvPr/>
        </p:nvGrpSpPr>
        <p:grpSpPr>
          <a:xfrm>
            <a:off x="6501443" y="4146854"/>
            <a:ext cx="1424914" cy="1388133"/>
            <a:chOff x="5940150" y="4568561"/>
            <a:chExt cx="1519865" cy="1499989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5940152" y="4568561"/>
              <a:ext cx="1519863" cy="1499989"/>
              <a:chOff x="5940151" y="4538031"/>
              <a:chExt cx="1519863" cy="1499989"/>
            </a:xfrm>
          </p:grpSpPr>
          <p:sp>
            <p:nvSpPr>
              <p:cNvPr id="70" name="円/楕円 69"/>
              <p:cNvSpPr/>
              <p:nvPr/>
            </p:nvSpPr>
            <p:spPr>
              <a:xfrm>
                <a:off x="5940152" y="4538031"/>
                <a:ext cx="1519861" cy="149998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円弧 70"/>
              <p:cNvSpPr/>
              <p:nvPr/>
            </p:nvSpPr>
            <p:spPr>
              <a:xfrm rot="5400000">
                <a:off x="6379330" y="4444401"/>
                <a:ext cx="641506" cy="1519863"/>
              </a:xfrm>
              <a:prstGeom prst="arc">
                <a:avLst>
                  <a:gd name="adj1" fmla="val 16929936"/>
                  <a:gd name="adj2" fmla="val 5085098"/>
                </a:avLst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" name="円弧 77"/>
            <p:cNvSpPr/>
            <p:nvPr/>
          </p:nvSpPr>
          <p:spPr>
            <a:xfrm rot="16200000" flipV="1">
              <a:off x="6391840" y="4627260"/>
              <a:ext cx="616483" cy="1519863"/>
            </a:xfrm>
            <a:prstGeom prst="arc">
              <a:avLst>
                <a:gd name="adj1" fmla="val 16810764"/>
                <a:gd name="adj2" fmla="val 5085098"/>
              </a:avLst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4" name="テキスト ボックス 73"/>
          <p:cNvSpPr txBox="1"/>
          <p:nvPr/>
        </p:nvSpPr>
        <p:spPr>
          <a:xfrm>
            <a:off x="4788024" y="447345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・・・・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915069" y="3119394"/>
            <a:ext cx="2235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【</a:t>
            </a:r>
            <a:r>
              <a:rPr lang="ja-JP" altLang="en-US" sz="2800" dirty="0" smtClean="0">
                <a:solidFill>
                  <a:prstClr val="black"/>
                </a:solidFill>
              </a:rPr>
              <a:t>正多面体</a:t>
            </a:r>
            <a:r>
              <a:rPr lang="en-US" altLang="ja-JP" sz="2800" dirty="0">
                <a:solidFill>
                  <a:prstClr val="black"/>
                </a:solidFill>
              </a:rPr>
              <a:t>】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503671" y="5711202"/>
            <a:ext cx="17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正六面体 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44366" y="5692751"/>
            <a:ext cx="176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正</a:t>
            </a:r>
            <a:r>
              <a:rPr lang="ja-JP" altLang="en-US" sz="2800" dirty="0">
                <a:solidFill>
                  <a:prstClr val="black"/>
                </a:solidFill>
              </a:rPr>
              <a:t>四</a:t>
            </a:r>
            <a:r>
              <a:rPr lang="ja-JP" altLang="en-US" sz="2800" dirty="0" smtClean="0">
                <a:solidFill>
                  <a:prstClr val="black"/>
                </a:solidFill>
              </a:rPr>
              <a:t>面体 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34644" y="3119394"/>
            <a:ext cx="128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【 </a:t>
            </a:r>
            <a:r>
              <a:rPr lang="ja-JP" altLang="en-US" sz="2800" dirty="0" smtClean="0">
                <a:solidFill>
                  <a:prstClr val="black"/>
                </a:solidFill>
              </a:rPr>
              <a:t>球 </a:t>
            </a:r>
            <a:r>
              <a:rPr lang="en-US" altLang="ja-JP" sz="2800" dirty="0" smtClean="0">
                <a:solidFill>
                  <a:prstClr val="black"/>
                </a:solidFill>
              </a:rPr>
              <a:t>】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788024" y="5711202"/>
            <a:ext cx="97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・</a:t>
            </a:r>
            <a:r>
              <a:rPr lang="ja-JP" altLang="en-US" sz="2800" dirty="0">
                <a:solidFill>
                  <a:prstClr val="black"/>
                </a:solidFill>
              </a:rPr>
              <a:t>・・・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805771" y="5760940"/>
            <a:ext cx="11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等々 </a:t>
            </a:r>
            <a:endParaRPr kumimoji="1" lang="ja-JP" altLang="en-US" dirty="0"/>
          </a:p>
        </p:txBody>
      </p:sp>
      <p:pic>
        <p:nvPicPr>
          <p:cNvPr id="3076" name="Picture 4" descr="E:\Truncatedicosahedron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83" y="2990479"/>
            <a:ext cx="1592733" cy="1592733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</p:pic>
      <p:pic>
        <p:nvPicPr>
          <p:cNvPr id="3074" name="Picture 2" descr="E:\oka2-M00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99" y="2990479"/>
            <a:ext cx="1589699" cy="15896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4" grpId="0"/>
      <p:bldP spid="75" grpId="0"/>
      <p:bldP spid="83" grpId="0"/>
      <p:bldP spid="84" grpId="0"/>
      <p:bldP spid="85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3806379" y="228023"/>
            <a:ext cx="5112568" cy="32249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4261553" y="1343680"/>
            <a:ext cx="1424913" cy="1388133"/>
            <a:chOff x="4499992" y="1505332"/>
            <a:chExt cx="1424913" cy="1388133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499992" y="1505332"/>
              <a:ext cx="1424913" cy="1388133"/>
              <a:chOff x="4499992" y="1505332"/>
              <a:chExt cx="1424913" cy="1388133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4499992" y="1505332"/>
                <a:ext cx="1424913" cy="1388133"/>
                <a:chOff x="5940150" y="4568561"/>
                <a:chExt cx="1519865" cy="1499989"/>
              </a:xfrm>
            </p:grpSpPr>
            <p:grpSp>
              <p:nvGrpSpPr>
                <p:cNvPr id="5" name="グループ化 4"/>
                <p:cNvGrpSpPr/>
                <p:nvPr/>
              </p:nvGrpSpPr>
              <p:grpSpPr>
                <a:xfrm>
                  <a:off x="5940152" y="4568561"/>
                  <a:ext cx="1519863" cy="1499989"/>
                  <a:chOff x="5940151" y="4538031"/>
                  <a:chExt cx="1519863" cy="1499989"/>
                </a:xfrm>
              </p:grpSpPr>
              <p:sp>
                <p:nvSpPr>
                  <p:cNvPr id="7" name="円/楕円 6"/>
                  <p:cNvSpPr/>
                  <p:nvPr/>
                </p:nvSpPr>
                <p:spPr>
                  <a:xfrm>
                    <a:off x="5940152" y="4538031"/>
                    <a:ext cx="1519861" cy="149998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8" name="円弧 7"/>
                  <p:cNvSpPr/>
                  <p:nvPr/>
                </p:nvSpPr>
                <p:spPr>
                  <a:xfrm rot="5400000">
                    <a:off x="6379330" y="4444401"/>
                    <a:ext cx="641506" cy="1519863"/>
                  </a:xfrm>
                  <a:prstGeom prst="arc">
                    <a:avLst>
                      <a:gd name="adj1" fmla="val 16929936"/>
                      <a:gd name="adj2" fmla="val 5085098"/>
                    </a:avLst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7030A0"/>
                      </a:solidFill>
                    </a:endParaRPr>
                  </a:p>
                </p:txBody>
              </p:sp>
            </p:grpSp>
            <p:sp>
              <p:nvSpPr>
                <p:cNvPr id="6" name="円弧 5"/>
                <p:cNvSpPr/>
                <p:nvPr/>
              </p:nvSpPr>
              <p:spPr>
                <a:xfrm rot="16200000" flipV="1">
                  <a:off x="6391840" y="4627260"/>
                  <a:ext cx="616483" cy="1519863"/>
                </a:xfrm>
                <a:prstGeom prst="arc">
                  <a:avLst>
                    <a:gd name="adj1" fmla="val 16810764"/>
                    <a:gd name="adj2" fmla="val 5085098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4534559" y="1939000"/>
                <a:ext cx="1077551" cy="523220"/>
                <a:chOff x="2558345" y="4128716"/>
                <a:chExt cx="1077551" cy="523220"/>
              </a:xfrm>
            </p:grpSpPr>
            <p:cxnSp>
              <p:nvCxnSpPr>
                <p:cNvPr id="15" name="直線コネクタ 14"/>
                <p:cNvCxnSpPr/>
                <p:nvPr/>
              </p:nvCxnSpPr>
              <p:spPr>
                <a:xfrm>
                  <a:off x="2558345" y="4390057"/>
                  <a:ext cx="694414" cy="26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059832" y="4128716"/>
                  <a:ext cx="5760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 smtClean="0"/>
                    <a:t>・</a:t>
                  </a:r>
                  <a:endParaRPr kumimoji="1" lang="ja-JP" altLang="en-US" sz="2800" dirty="0"/>
                </a:p>
              </p:txBody>
            </p:sp>
          </p:grpSp>
        </p:grpSp>
        <p:sp>
          <p:nvSpPr>
            <p:cNvPr id="22" name="テキスト ボックス 21"/>
            <p:cNvSpPr txBox="1"/>
            <p:nvPr/>
          </p:nvSpPr>
          <p:spPr>
            <a:xfrm>
              <a:off x="5236149" y="1977660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endParaRPr kumimoji="1" lang="ja-JP" altLang="en-US" sz="2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258765" y="495088"/>
            <a:ext cx="2448272" cy="2336744"/>
            <a:chOff x="6300192" y="601065"/>
            <a:chExt cx="2448272" cy="233674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300192" y="601065"/>
              <a:ext cx="2448272" cy="2336744"/>
              <a:chOff x="5940150" y="4568561"/>
              <a:chExt cx="1519865" cy="1499989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940152" y="4568561"/>
                <a:ext cx="1519863" cy="1499989"/>
                <a:chOff x="5940151" y="4538031"/>
                <a:chExt cx="1519863" cy="1499989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5940152" y="4538031"/>
                  <a:ext cx="1519861" cy="149998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" name="円弧 12"/>
                <p:cNvSpPr/>
                <p:nvPr/>
              </p:nvSpPr>
              <p:spPr>
                <a:xfrm rot="5400000">
                  <a:off x="6379330" y="4444401"/>
                  <a:ext cx="641506" cy="1519863"/>
                </a:xfrm>
                <a:prstGeom prst="arc">
                  <a:avLst>
                    <a:gd name="adj1" fmla="val 16929936"/>
                    <a:gd name="adj2" fmla="val 5085098"/>
                  </a:avLst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1" name="円弧 10"/>
              <p:cNvSpPr/>
              <p:nvPr/>
            </p:nvSpPr>
            <p:spPr>
              <a:xfrm rot="16200000" flipV="1">
                <a:off x="6391840" y="4627260"/>
                <a:ext cx="616483" cy="1519863"/>
              </a:xfrm>
              <a:prstGeom prst="arc">
                <a:avLst>
                  <a:gd name="adj1" fmla="val 16810764"/>
                  <a:gd name="adj2" fmla="val 5085098"/>
                </a:avLst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300197" y="1454440"/>
              <a:ext cx="1637498" cy="523220"/>
              <a:chOff x="1998398" y="4128716"/>
              <a:chExt cx="1637498" cy="523220"/>
            </a:xfrm>
          </p:grpSpPr>
          <p:cxnSp>
            <p:nvCxnSpPr>
              <p:cNvPr id="19" name="直線コネクタ 18"/>
              <p:cNvCxnSpPr>
                <a:stCxn id="12" idx="2"/>
              </p:cNvCxnSpPr>
              <p:nvPr/>
            </p:nvCxnSpPr>
            <p:spPr>
              <a:xfrm flipV="1">
                <a:off x="1998398" y="4390326"/>
                <a:ext cx="1254361" cy="533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テキスト ボックス 19"/>
              <p:cNvSpPr txBox="1"/>
              <p:nvPr/>
            </p:nvSpPr>
            <p:spPr>
              <a:xfrm>
                <a:off x="3059832" y="412871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・</a:t>
                </a:r>
                <a:endParaRPr kumimoji="1" lang="ja-JP" altLang="en-US" sz="2800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7554558" y="1436144"/>
              <a:ext cx="630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</a:t>
              </a:r>
              <a:r>
                <a:rPr kumimoji="1" lang="en-US" altLang="ja-JP" sz="2400" b="1" dirty="0" smtClean="0"/>
                <a:t>´</a:t>
              </a:r>
              <a:endParaRPr kumimoji="1" lang="ja-JP" altLang="en-US" sz="2400" b="1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70539" y="216832"/>
            <a:ext cx="336420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２つ</a:t>
            </a:r>
            <a:r>
              <a:rPr lang="ja-JP" altLang="en-US" sz="3200" b="1" dirty="0"/>
              <a:t>の</a:t>
            </a:r>
            <a:r>
              <a:rPr lang="ja-JP" altLang="en-US" sz="3200" b="1" dirty="0" smtClean="0"/>
              <a:t>円</a:t>
            </a:r>
            <a:r>
              <a:rPr kumimoji="1" lang="en-US" altLang="ja-JP" sz="3200" dirty="0" smtClean="0"/>
              <a:t>O</a:t>
            </a:r>
            <a:r>
              <a:rPr kumimoji="1" lang="ja-JP" altLang="en-US" sz="3200" dirty="0" smtClean="0"/>
              <a:t>と </a:t>
            </a:r>
            <a:r>
              <a:rPr kumimoji="1" lang="en-US" altLang="ja-JP" sz="3200" dirty="0" smtClean="0"/>
              <a:t>O</a:t>
            </a:r>
            <a:r>
              <a:rPr kumimoji="1" lang="en-US" altLang="ja-JP" sz="3200" b="1" dirty="0" smtClean="0"/>
              <a:t>´</a:t>
            </a:r>
            <a:r>
              <a:rPr kumimoji="1" lang="ja-JP" altLang="en-US" sz="3200" b="1" dirty="0" smtClean="0"/>
              <a:t>の</a:t>
            </a:r>
            <a:r>
              <a:rPr lang="ja-JP" altLang="en-US" sz="3200" b="1" dirty="0"/>
              <a:t>体積</a:t>
            </a:r>
            <a:r>
              <a:rPr kumimoji="1" lang="ja-JP" altLang="en-US" sz="3200" b="1" dirty="0" smtClean="0"/>
              <a:t>を計算しその比を求めよ。</a:t>
            </a:r>
            <a:endParaRPr kumimoji="1" lang="ja-JP" altLang="en-US" sz="32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46444" y="2762804"/>
            <a:ext cx="182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+mn-ea"/>
              </a:rPr>
              <a:t>半径</a:t>
            </a:r>
            <a:r>
              <a:rPr kumimoji="1" lang="ja-JP" altLang="en-US" sz="2800" b="1" dirty="0" smtClean="0">
                <a:latin typeface="+mn-ea"/>
              </a:rPr>
              <a:t> </a:t>
            </a:r>
            <a:r>
              <a:rPr lang="ja-JP" altLang="en-US" sz="2800" b="1" dirty="0" smtClean="0">
                <a:latin typeface="+mn-ea"/>
              </a:rPr>
              <a:t>ｍ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b="1" dirty="0" smtClean="0">
                <a:latin typeface="HG正楷書体-PRO" pitchFamily="66" charset="-128"/>
                <a:ea typeface="HG正楷書体-PRO" pitchFamily="66" charset="-128"/>
              </a:rPr>
              <a:t>cm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98147" y="2789523"/>
            <a:ext cx="182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+mn-ea"/>
              </a:rPr>
              <a:t>半径</a:t>
            </a:r>
            <a:r>
              <a:rPr kumimoji="1" lang="ja-JP" altLang="en-US" sz="2800" b="1" dirty="0" smtClean="0">
                <a:latin typeface="+mn-ea"/>
              </a:rPr>
              <a:t> </a:t>
            </a:r>
            <a:r>
              <a:rPr lang="ja-JP" altLang="en-US" sz="2800" b="1" dirty="0" smtClean="0">
                <a:latin typeface="+mn-ea"/>
              </a:rPr>
              <a:t>ｎ </a:t>
            </a:r>
            <a:r>
              <a:rPr lang="en-US" altLang="ja-JP" b="1" dirty="0" smtClean="0">
                <a:latin typeface="HG正楷書体-PRO" pitchFamily="66" charset="-128"/>
                <a:ea typeface="HG正楷書体-PRO" pitchFamily="66" charset="-128"/>
              </a:rPr>
              <a:t>cm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27582" y="3583781"/>
            <a:ext cx="2001318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 球０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体</a:t>
            </a:r>
            <a:r>
              <a:rPr lang="ja-JP" altLang="en-US" sz="2800" dirty="0" smtClean="0"/>
              <a:t>積</a:t>
            </a:r>
            <a:endParaRPr kumimoji="1" lang="ja-JP" altLang="en-US" sz="2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7790" y="3583781"/>
            <a:ext cx="2210447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 球０</a:t>
            </a:r>
            <a:r>
              <a:rPr kumimoji="1" lang="en-US" altLang="ja-JP" sz="2800" dirty="0" smtClean="0"/>
              <a:t>´</a:t>
            </a:r>
            <a:r>
              <a:rPr kumimoji="1" lang="ja-JP" altLang="en-US" sz="2800" dirty="0" smtClean="0"/>
              <a:t>の</a:t>
            </a:r>
            <a:r>
              <a:rPr lang="ja-JP" altLang="en-US" sz="2800" dirty="0"/>
              <a:t>体積</a:t>
            </a:r>
            <a:endParaRPr kumimoji="1" lang="ja-JP" altLang="en-US" sz="2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270" y="478319"/>
            <a:ext cx="249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相似比　ｍ：ｎ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39401" y="1960294"/>
            <a:ext cx="3057445" cy="1673720"/>
            <a:chOff x="339401" y="1960294"/>
            <a:chExt cx="3057445" cy="1673720"/>
          </a:xfrm>
        </p:grpSpPr>
        <p:sp>
          <p:nvSpPr>
            <p:cNvPr id="32" name="角丸四角形吹き出し 31"/>
            <p:cNvSpPr/>
            <p:nvPr/>
          </p:nvSpPr>
          <p:spPr>
            <a:xfrm>
              <a:off x="339401" y="1960294"/>
              <a:ext cx="3057445" cy="1461461"/>
            </a:xfrm>
            <a:prstGeom prst="wedgeRoundRectCallout">
              <a:avLst>
                <a:gd name="adj1" fmla="val 43703"/>
                <a:gd name="adj2" fmla="val -6648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/>
                <a:t>球の</a:t>
              </a:r>
              <a:r>
                <a:rPr lang="ja-JP" altLang="en-US" sz="2800" dirty="0"/>
                <a:t>体積</a:t>
              </a:r>
              <a:r>
                <a:rPr kumimoji="1" lang="ja-JP" altLang="en-US" sz="2800" dirty="0" smtClean="0"/>
                <a:t>は</a:t>
              </a:r>
              <a:endParaRPr kumimoji="1" lang="en-US" altLang="ja-JP" sz="2800" dirty="0" smtClean="0"/>
            </a:p>
            <a:p>
              <a:pPr algn="ctr"/>
              <a:endParaRPr lang="en-US" altLang="ja-JP" dirty="0"/>
            </a:p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　</a:t>
              </a:r>
              <a:r>
                <a:rPr lang="ja-JP" altLang="en-US" sz="2800" b="1" dirty="0" smtClean="0">
                  <a:solidFill>
                    <a:srgbClr val="FFFF00"/>
                  </a:solidFill>
                </a:rPr>
                <a:t>　</a:t>
              </a:r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×π×(</a:t>
              </a:r>
              <a:r>
                <a:rPr kumimoji="1" lang="ja-JP" altLang="en-US" sz="2800" b="1" dirty="0" smtClean="0">
                  <a:solidFill>
                    <a:srgbClr val="FFFF00"/>
                  </a:solidFill>
                </a:rPr>
                <a:t>半径</a:t>
              </a:r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)</a:t>
              </a:r>
              <a:r>
                <a:rPr lang="ja-JP" altLang="en-US" sz="2800" b="1" baseline="30000" dirty="0" smtClean="0">
                  <a:solidFill>
                    <a:srgbClr val="FFFF00"/>
                  </a:solidFill>
                </a:rPr>
                <a:t>３</a:t>
              </a:r>
              <a:endParaRPr kumimoji="1" lang="ja-JP" altLang="en-US" sz="2800" b="1" baseline="30000" dirty="0">
                <a:solidFill>
                  <a:srgbClr val="FFFF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77" y="2414814"/>
              <a:ext cx="792163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グループ化 30"/>
          <p:cNvGrpSpPr/>
          <p:nvPr/>
        </p:nvGrpSpPr>
        <p:grpSpPr>
          <a:xfrm>
            <a:off x="6954202" y="3864190"/>
            <a:ext cx="1884131" cy="1328737"/>
            <a:chOff x="6885950" y="3886818"/>
            <a:chExt cx="1884131" cy="1328737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6885950" y="4157009"/>
              <a:ext cx="1884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b="1" dirty="0" smtClean="0"/>
                <a:t>= </a:t>
              </a:r>
              <a:r>
                <a:rPr lang="ja-JP" altLang="en-US" sz="4000" b="1" dirty="0"/>
                <a:t>　</a:t>
              </a:r>
              <a:r>
                <a:rPr lang="ja-JP" altLang="en-US" sz="4000" b="1" dirty="0" smtClean="0"/>
                <a:t> </a:t>
              </a:r>
              <a:r>
                <a:rPr lang="en-US" altLang="ja-JP" sz="4000" b="1" dirty="0" smtClean="0"/>
                <a:t>π</a:t>
              </a:r>
              <a:r>
                <a:rPr lang="ja-JP" altLang="en-US" sz="4000" b="1" dirty="0" smtClean="0"/>
                <a:t>ｎ</a:t>
              </a:r>
              <a:r>
                <a:rPr lang="ja-JP" altLang="en-US" sz="4000" b="1" baseline="30000" dirty="0" smtClean="0"/>
                <a:t>３</a:t>
              </a:r>
              <a:endParaRPr kumimoji="1" lang="ja-JP" altLang="en-US" sz="4000" b="1" baseline="300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57" y="3886818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705112" y="3871275"/>
            <a:ext cx="2616606" cy="1328737"/>
            <a:chOff x="4724400" y="3972471"/>
            <a:chExt cx="2616606" cy="1328737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4929295" y="4236361"/>
              <a:ext cx="24117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　</a:t>
              </a:r>
              <a:r>
                <a:rPr lang="en-US" altLang="ja-JP" sz="2800" b="1" dirty="0" smtClean="0"/>
                <a:t>×</a:t>
              </a:r>
              <a:r>
                <a:rPr lang="en-US" altLang="ja-JP" sz="4000" b="1" dirty="0" smtClean="0"/>
                <a:t>π</a:t>
              </a:r>
              <a:r>
                <a:rPr lang="en-US" altLang="ja-JP" sz="2800" b="1" dirty="0" smtClean="0"/>
                <a:t>×</a:t>
              </a:r>
              <a:r>
                <a:rPr lang="en-US" altLang="ja-JP" sz="4000" b="1" dirty="0" smtClean="0"/>
                <a:t>n</a:t>
              </a:r>
              <a:r>
                <a:rPr lang="ja-JP" altLang="en-US" sz="4000" b="1" baseline="30000" dirty="0" smtClean="0"/>
                <a:t>３</a:t>
              </a:r>
              <a:endParaRPr kumimoji="1" lang="ja-JP" altLang="en-US" sz="4000" b="1" baseline="30000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972471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グループ化 2"/>
          <p:cNvGrpSpPr/>
          <p:nvPr/>
        </p:nvGrpSpPr>
        <p:grpSpPr>
          <a:xfrm>
            <a:off x="2456349" y="3871026"/>
            <a:ext cx="2217383" cy="1328737"/>
            <a:chOff x="2812814" y="3462226"/>
            <a:chExt cx="2217383" cy="1328737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2812814" y="3739628"/>
              <a:ext cx="22173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b="1" dirty="0" smtClean="0"/>
                <a:t>= </a:t>
              </a:r>
              <a:r>
                <a:rPr lang="ja-JP" altLang="en-US" sz="4000" b="1" dirty="0"/>
                <a:t>　 </a:t>
              </a:r>
              <a:r>
                <a:rPr lang="en-US" altLang="ja-JP" sz="4000" b="1" dirty="0" smtClean="0"/>
                <a:t>π</a:t>
              </a:r>
              <a:r>
                <a:rPr lang="ja-JP" altLang="en-US" sz="4000" b="1" dirty="0" smtClean="0"/>
                <a:t>ｍ</a:t>
              </a:r>
              <a:r>
                <a:rPr lang="ja-JP" altLang="en-US" sz="4000" b="1" baseline="30000" dirty="0"/>
                <a:t>３</a:t>
              </a:r>
              <a:endParaRPr kumimoji="1" lang="ja-JP" altLang="en-US" sz="4000" b="1" baseline="30000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455" y="3462226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78236" y="3871275"/>
            <a:ext cx="2850663" cy="1328737"/>
            <a:chOff x="78236" y="3871275"/>
            <a:chExt cx="2850663" cy="132873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283455" y="4126595"/>
              <a:ext cx="26454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　</a:t>
              </a:r>
              <a:r>
                <a:rPr lang="en-US" altLang="ja-JP" sz="2800" b="1" dirty="0" smtClean="0"/>
                <a:t>×</a:t>
              </a:r>
              <a:r>
                <a:rPr lang="en-US" altLang="ja-JP" sz="4000" b="1" dirty="0" smtClean="0"/>
                <a:t>π</a:t>
              </a:r>
              <a:r>
                <a:rPr lang="en-US" altLang="ja-JP" sz="2800" b="1" dirty="0" smtClean="0"/>
                <a:t>×</a:t>
              </a:r>
              <a:r>
                <a:rPr lang="en-US" altLang="ja-JP" sz="4000" b="1" dirty="0" smtClean="0"/>
                <a:t>m</a:t>
              </a:r>
              <a:r>
                <a:rPr lang="ja-JP" altLang="en-US" sz="4000" b="1" baseline="30000" dirty="0" smtClean="0"/>
                <a:t>３</a:t>
              </a:r>
              <a:endParaRPr kumimoji="1" lang="ja-JP" altLang="en-US" sz="4000" b="1" baseline="30000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6" y="3871275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グループ化 44"/>
          <p:cNvGrpSpPr/>
          <p:nvPr/>
        </p:nvGrpSpPr>
        <p:grpSpPr>
          <a:xfrm>
            <a:off x="325580" y="5115829"/>
            <a:ext cx="8635493" cy="1569660"/>
            <a:chOff x="175885" y="5186569"/>
            <a:chExt cx="8635493" cy="1569660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175885" y="5186569"/>
              <a:ext cx="8635493" cy="156966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800" dirty="0" smtClean="0"/>
                <a:t>　　</a:t>
              </a:r>
              <a:endParaRPr lang="en-US" altLang="ja-JP" sz="800" dirty="0" smtClean="0"/>
            </a:p>
            <a:p>
              <a:endParaRPr lang="en-US" altLang="ja-JP" sz="800" dirty="0"/>
            </a:p>
            <a:p>
              <a:r>
                <a:rPr lang="ja-JP" altLang="en-US" sz="3200" dirty="0" smtClean="0"/>
                <a:t>よって</a:t>
              </a:r>
              <a:r>
                <a:rPr lang="ja-JP" altLang="en-US" sz="3200" dirty="0"/>
                <a:t>体積</a:t>
              </a:r>
              <a:r>
                <a:rPr lang="ja-JP" altLang="en-US" sz="3200" dirty="0" smtClean="0"/>
                <a:t>比は  　</a:t>
              </a:r>
              <a:r>
                <a:rPr lang="ja-JP" altLang="en-US" sz="3200" b="1" dirty="0" smtClean="0"/>
                <a:t>　</a:t>
              </a:r>
              <a:r>
                <a:rPr lang="en-US" altLang="ja-JP" sz="3200" b="1" dirty="0" smtClean="0"/>
                <a:t>π</a:t>
              </a:r>
              <a:r>
                <a:rPr lang="ja-JP" altLang="en-US" sz="3200" b="1" dirty="0" smtClean="0"/>
                <a:t>ｍ</a:t>
              </a:r>
              <a:r>
                <a:rPr lang="ja-JP" altLang="en-US" sz="3200" b="1" baseline="30000" dirty="0" smtClean="0"/>
                <a:t>３ </a:t>
              </a:r>
              <a:r>
                <a:rPr lang="ja-JP" altLang="en-US" sz="3200" dirty="0" smtClean="0"/>
                <a:t>： </a:t>
              </a:r>
              <a:r>
                <a:rPr lang="ja-JP" altLang="en-US" sz="3200" b="1" dirty="0"/>
                <a:t>　</a:t>
              </a:r>
              <a:r>
                <a:rPr lang="ja-JP" altLang="en-US" sz="3200" b="1" dirty="0" smtClean="0"/>
                <a:t>　</a:t>
              </a:r>
              <a:r>
                <a:rPr lang="en-US" altLang="ja-JP" sz="3200" b="1" dirty="0" smtClean="0"/>
                <a:t>π</a:t>
              </a:r>
              <a:r>
                <a:rPr lang="ja-JP" altLang="en-US" sz="3200" b="1" dirty="0" smtClean="0"/>
                <a:t>ｎ</a:t>
              </a:r>
              <a:r>
                <a:rPr lang="ja-JP" altLang="en-US" sz="3200" b="1" baseline="30000" dirty="0" smtClean="0"/>
                <a:t>３　　　　　</a:t>
              </a:r>
              <a:r>
                <a:rPr lang="ja-JP" altLang="en-US" sz="800" b="1" baseline="30000" dirty="0" smtClean="0"/>
                <a:t>　　</a:t>
              </a:r>
              <a:r>
                <a:rPr lang="ja-JP" altLang="en-US" sz="800" b="1" baseline="30000" dirty="0"/>
                <a:t>　</a:t>
              </a:r>
              <a:r>
                <a:rPr lang="en-US" altLang="ja-JP" sz="4800" b="1" dirty="0" smtClean="0"/>
                <a:t> </a:t>
              </a:r>
              <a:r>
                <a:rPr lang="ja-JP" altLang="en-US" sz="3200" b="1" dirty="0" smtClean="0"/>
                <a:t>　　</a:t>
              </a:r>
              <a:r>
                <a:rPr lang="ja-JP" altLang="en-US" sz="800" b="1" dirty="0" smtClean="0"/>
                <a:t>　　　　　　　　　　　　　　　　　　　　　　　</a:t>
              </a:r>
              <a:endParaRPr lang="en-US" altLang="ja-JP" sz="800" b="1" dirty="0" smtClean="0"/>
            </a:p>
            <a:p>
              <a:r>
                <a:rPr lang="ja-JP" altLang="en-US" sz="3200" b="1" dirty="0" smtClean="0"/>
                <a:t>　　　　　　</a:t>
              </a:r>
              <a:r>
                <a:rPr lang="ja-JP" altLang="en-US" sz="3200" b="1" baseline="30000" dirty="0" smtClean="0"/>
                <a:t>　　　　　</a:t>
              </a:r>
              <a:endParaRPr kumimoji="1" lang="ja-JP" altLang="en-US" sz="2800" dirty="0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329" y="5307032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509" y="5295662"/>
              <a:ext cx="908050" cy="132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6239282" y="5535347"/>
            <a:ext cx="2487233" cy="707886"/>
          </a:xfrm>
          <a:prstGeom prst="rect">
            <a:avLst/>
          </a:prstGeom>
          <a:solidFill>
            <a:srgbClr val="FFFF00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＝  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ｍ</a:t>
            </a:r>
            <a:r>
              <a:rPr lang="ja-JP" altLang="en-US" sz="4000" b="1" baseline="30000" dirty="0" smtClean="0">
                <a:solidFill>
                  <a:srgbClr val="FF0000"/>
                </a:solidFill>
              </a:rPr>
              <a:t>３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： ｎ</a:t>
            </a:r>
            <a:r>
              <a:rPr lang="ja-JP" altLang="en-US" sz="4000" b="1" baseline="30000" dirty="0" smtClean="0">
                <a:solidFill>
                  <a:srgbClr val="FF0000"/>
                </a:solidFill>
              </a:rPr>
              <a:t>３</a:t>
            </a:r>
            <a:r>
              <a:rPr lang="ja-JP" altLang="en-US" sz="3200" b="1" dirty="0" smtClean="0"/>
              <a:t>　　　　　　　　</a:t>
            </a:r>
            <a:r>
              <a:rPr lang="ja-JP" altLang="en-US" sz="3200" b="1" baseline="30000" dirty="0" smtClean="0"/>
              <a:t>　　　　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532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7504" y="116632"/>
            <a:ext cx="8892480" cy="6624736"/>
          </a:xfrm>
          <a:prstGeom prst="roundRect">
            <a:avLst>
              <a:gd name="adj" fmla="val 90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相似比　ｍ：ｎ</a:t>
            </a:r>
            <a:endParaRPr kumimoji="1" lang="en-US" altLang="ja-JP" sz="54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kumimoji="1" lang="en-US" altLang="ja-JP" sz="54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lang="en-US" altLang="ja-JP" sz="5400" b="1" dirty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kumimoji="1"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表面積比　ｍ</a:t>
            </a:r>
            <a:r>
              <a:rPr kumimoji="1" lang="ja-JP" altLang="en-US" sz="5400" b="1" baseline="30000" dirty="0" smtClean="0">
                <a:latin typeface="HG正楷書体-PRO" pitchFamily="66" charset="-128"/>
                <a:ea typeface="HG正楷書体-PRO" pitchFamily="66" charset="-128"/>
              </a:rPr>
              <a:t>２</a:t>
            </a:r>
            <a:r>
              <a:rPr kumimoji="1"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kumimoji="1" lang="ja-JP" altLang="en-US" sz="5400" b="1" baseline="30000" dirty="0" smtClean="0">
                <a:latin typeface="HG正楷書体-PRO" pitchFamily="66" charset="-128"/>
                <a:ea typeface="HG正楷書体-PRO" pitchFamily="66" charset="-128"/>
              </a:rPr>
              <a:t>２</a:t>
            </a:r>
            <a:endParaRPr kumimoji="1" lang="en-US" altLang="ja-JP" sz="54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endParaRPr lang="en-US" altLang="ja-JP" sz="5400" b="1" dirty="0">
              <a:latin typeface="HG正楷書体-PRO" pitchFamily="66" charset="-128"/>
              <a:ea typeface="HG正楷書体-PRO" pitchFamily="66" charset="-128"/>
            </a:endParaRPr>
          </a:p>
          <a:p>
            <a:pPr algn="ctr"/>
            <a:r>
              <a:rPr lang="ja-JP" altLang="en-US" sz="54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  体積比　ｍ</a:t>
            </a:r>
            <a:r>
              <a:rPr lang="ja-JP" altLang="en-US" sz="54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lang="ja-JP" altLang="en-US" sz="54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endParaRPr kumimoji="1" lang="ja-JP" altLang="en-US" sz="5400" b="1" baseline="3000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" name="下矢印 4"/>
          <p:cNvSpPr/>
          <p:nvPr/>
        </p:nvSpPr>
        <p:spPr>
          <a:xfrm flipH="1">
            <a:off x="4409728" y="2276872"/>
            <a:ext cx="378296" cy="79208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7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j-hino3_011\AppData\Local\Microsoft\Windows\Temporary Internet Files\Content.IE5\100LJNIA\matory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68" y="88135"/>
            <a:ext cx="3755684" cy="240145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107504" y="2556284"/>
            <a:ext cx="8856984" cy="4130950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88640"/>
            <a:ext cx="4608512" cy="224676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相似比</a:t>
            </a:r>
            <a:r>
              <a:rPr lang="ja-JP" altLang="en-US" sz="2800" dirty="0" smtClean="0"/>
              <a:t>が３：２の相似な２つの立体Ｆ、Ｇがあります。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Ｆの表面積が１４４㎝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体積が１０８㎝</a:t>
            </a:r>
            <a:r>
              <a:rPr lang="en-US" altLang="ja-JP" sz="2800" baseline="30000" dirty="0" smtClean="0"/>
              <a:t>3</a:t>
            </a:r>
            <a:r>
              <a:rPr lang="ja-JP" altLang="en-US" sz="2800" dirty="0" smtClean="0"/>
              <a:t>のとき、Ｇの表面積と体積を求めなさい。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9542" y="27957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Ｇの表面積を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体積を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とする。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012" y="3523869"/>
            <a:ext cx="42844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１４４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　 　 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９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＝１４４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４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＝６４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938" y="3523869"/>
            <a:ext cx="42844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１０８：ｙ＝３</a:t>
            </a:r>
            <a:r>
              <a:rPr kumimoji="1"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endParaRPr lang="en-US" altLang="ja-JP" sz="2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     </a:t>
            </a:r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２７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＝１０８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８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  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　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＝３２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8553" y="5661248"/>
            <a:ext cx="8534886" cy="646331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HG正楷書体-PRO" pitchFamily="66" charset="-128"/>
                <a:ea typeface="HG正楷書体-PRO" pitchFamily="66" charset="-128"/>
              </a:rPr>
              <a:t>　 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答え：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Ｇの表面積６４</a:t>
            </a:r>
            <a:r>
              <a:rPr lang="ja-JP" altLang="en-US" sz="36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36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体積３２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endParaRPr kumimoji="1" lang="ja-JP" altLang="en-US" sz="36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14" name="Picture 2" descr="C:\Users\j-hino3_011\AppData\Local\Microsoft\Windows\Temporary Internet Files\Content.IE5\100LJNIA\matory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" y="70298"/>
            <a:ext cx="8954294" cy="568601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410" y="4960554"/>
            <a:ext cx="8988861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相似比</a:t>
            </a:r>
            <a:r>
              <a:rPr lang="ja-JP" altLang="en-US" sz="3600" dirty="0" smtClean="0"/>
              <a:t>が３：２の相似な立体Ｆ、Ｇがあります。</a:t>
            </a:r>
            <a:endParaRPr lang="en-US" altLang="ja-JP" sz="3600" dirty="0" smtClean="0"/>
          </a:p>
          <a:p>
            <a:r>
              <a:rPr lang="ja-JP" altLang="en-US" sz="3600" dirty="0" smtClean="0"/>
              <a:t>Ｆの表面積が１４４㎝</a:t>
            </a:r>
            <a:r>
              <a:rPr lang="en-US" altLang="ja-JP" sz="3600" baseline="30000" dirty="0" smtClean="0"/>
              <a:t>2</a:t>
            </a:r>
            <a:r>
              <a:rPr lang="ja-JP" altLang="en-US" sz="3600" dirty="0" err="1" smtClean="0"/>
              <a:t>、</a:t>
            </a:r>
            <a:r>
              <a:rPr lang="ja-JP" altLang="en-US" sz="3600" dirty="0" smtClean="0"/>
              <a:t>体積が１０８㎝</a:t>
            </a:r>
            <a:r>
              <a:rPr lang="en-US" altLang="ja-JP" sz="3600" baseline="30000" dirty="0" smtClean="0"/>
              <a:t>3</a:t>
            </a:r>
            <a:r>
              <a:rPr lang="ja-JP" altLang="en-US" sz="3600" dirty="0" smtClean="0"/>
              <a:t>のとき、Ｇの表面積と体積を求めなさい。</a:t>
            </a:r>
            <a:endParaRPr lang="en-US" altLang="ja-JP" sz="3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88224" y="432410"/>
            <a:ext cx="1872207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  </a:t>
            </a:r>
            <a:r>
              <a:rPr lang="ja-JP" altLang="en-US" sz="3600" dirty="0" smtClean="0">
                <a:solidFill>
                  <a:srgbClr val="FF0000"/>
                </a:solidFill>
              </a:rPr>
              <a:t>問 </a:t>
            </a:r>
            <a:r>
              <a:rPr lang="ja-JP" altLang="en-US" sz="3600" dirty="0" smtClean="0">
                <a:solidFill>
                  <a:srgbClr val="FF0000"/>
                </a:solidFill>
              </a:rPr>
              <a:t>題１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j-hino3_011\AppData\Local\Microsoft\Windows\Temporary Internet Files\Content.IE5\100LJNIA\matory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68" y="88135"/>
            <a:ext cx="3755684" cy="240145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107504" y="2556284"/>
            <a:ext cx="8856984" cy="4130950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88640"/>
            <a:ext cx="4608512" cy="224676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相似比</a:t>
            </a:r>
            <a:r>
              <a:rPr lang="ja-JP" altLang="en-US" sz="2800" dirty="0" smtClean="0"/>
              <a:t>が３：２の相似な２つの立体Ｆ、Ｇがあります。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Ｆの表面積が１４４㎝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体積が１０８㎝</a:t>
            </a:r>
            <a:r>
              <a:rPr lang="en-US" altLang="ja-JP" sz="2800" baseline="30000" dirty="0" smtClean="0"/>
              <a:t>3</a:t>
            </a:r>
            <a:r>
              <a:rPr lang="ja-JP" altLang="en-US" sz="2800" dirty="0" smtClean="0"/>
              <a:t>のとき、Ｇの表面積と体積を求めなさい。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9542" y="27957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Ｇの表面積を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体積を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とする。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012" y="3523869"/>
            <a:ext cx="42844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１４４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　 　 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９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＝１４４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４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＝６４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938" y="3523869"/>
            <a:ext cx="42844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１０８：ｙ＝３</a:t>
            </a:r>
            <a:r>
              <a:rPr kumimoji="1"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endParaRPr lang="en-US" altLang="ja-JP" sz="2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     </a:t>
            </a:r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２７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＝１０８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８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  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　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＝３２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8553" y="5661248"/>
            <a:ext cx="8534886" cy="646331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HG正楷書体-PRO" pitchFamily="66" charset="-128"/>
                <a:ea typeface="HG正楷書体-PRO" pitchFamily="66" charset="-128"/>
              </a:rPr>
              <a:t>　 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答え：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Ｇの表面積６４</a:t>
            </a:r>
            <a:r>
              <a:rPr lang="ja-JP" altLang="en-US" sz="36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36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体積３２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6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endParaRPr kumimoji="1" lang="ja-JP" altLang="en-US" sz="36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7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07504" y="2589408"/>
            <a:ext cx="8856984" cy="4151960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961" y="988392"/>
            <a:ext cx="4608512" cy="138499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Ｇ</a:t>
            </a:r>
            <a:r>
              <a:rPr lang="ja-JP" altLang="en-US" sz="2800" dirty="0" smtClean="0"/>
              <a:t>の表面積が２５６㎝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体積が２５６㎝</a:t>
            </a:r>
            <a:r>
              <a:rPr lang="en-US" altLang="ja-JP" sz="2800" baseline="30000" dirty="0" smtClean="0"/>
              <a:t>3</a:t>
            </a:r>
            <a:r>
              <a:rPr lang="ja-JP" altLang="en-US" sz="2800" dirty="0" smtClean="0"/>
              <a:t>のとき、Ｇの表面積と体積を求めなさい。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2003" y="277763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Ｆの表面積を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体積を</a:t>
            </a:r>
            <a:r>
              <a:rPr kumimoji="1" lang="ja-JP" altLang="en-US" sz="2800" b="1" dirty="0" err="1" smtClean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とする。</a:t>
            </a:r>
            <a:endParaRPr kumimoji="1" lang="ja-JP" altLang="en-US" sz="2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601" y="3490707"/>
            <a:ext cx="428447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２５６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</a:t>
            </a:r>
            <a:r>
              <a:rPr kumimoji="1"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　 　 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４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＝２５６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９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＝６４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９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kumimoji="1" lang="en-US" altLang="ja-JP" sz="800" b="1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kumimoji="1"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　　　　　　　　　　　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＝５７６</a:t>
            </a:r>
            <a:endParaRPr lang="en-US" altLang="ja-JP" sz="2800" b="1" dirty="0">
              <a:latin typeface="HG正楷書体-PRO" pitchFamily="66" charset="-128"/>
              <a:ea typeface="HG正楷書体-PRO" pitchFamily="66" charset="-128"/>
            </a:endParaRPr>
          </a:p>
          <a:p>
            <a:endParaRPr kumimoji="1" lang="ja-JP" altLang="en-US" sz="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13610" y="3456181"/>
            <a:ext cx="460800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ｙ：２５６＝３</a:t>
            </a:r>
            <a:r>
              <a:rPr kumimoji="1"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：２</a:t>
            </a:r>
            <a:r>
              <a:rPr lang="en-US" altLang="ja-JP" sz="2800" b="1" baseline="30000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３</a:t>
            </a:r>
            <a:endParaRPr lang="en-US" altLang="ja-JP" sz="2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en-US" altLang="ja-JP" sz="800" b="1" baseline="30000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baseline="30000" dirty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baseline="30000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ja-JP" altLang="en-US" sz="800" b="1" baseline="30000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     　　　　 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８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２５６</a:t>
            </a:r>
            <a:r>
              <a:rPr kumimoji="1"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２７</a:t>
            </a:r>
            <a:endParaRPr kumimoji="1"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＝３２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×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２７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endParaRPr kumimoji="1" lang="en-US" altLang="ja-JP" sz="800" b="1" dirty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kumimoji="1" lang="ja-JP" altLang="en-US" sz="800" b="1" dirty="0" smtClean="0">
                <a:latin typeface="HG正楷書体-PRO" pitchFamily="66" charset="-128"/>
                <a:ea typeface="HG正楷書体-PRO" pitchFamily="66" charset="-128"/>
              </a:rPr>
              <a:t>　　　　　  　　　　　　　　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ｙ</a:t>
            </a:r>
            <a:r>
              <a:rPr kumimoji="1"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＝８６４</a:t>
            </a:r>
            <a:endParaRPr kumimoji="1" lang="ja-JP" altLang="en-US" sz="8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4961" y="5940572"/>
            <a:ext cx="8442070" cy="584775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答え：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Ｆの表面積５７６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3200" b="1" dirty="0" err="1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、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体積８６４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㎝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3074" name="Picture 2" descr="C:\Users\j-hino3_011\AppData\Local\Microsoft\Windows\Temporary Internet Files\Content.IE5\100LJNIA\matory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96" y="107082"/>
            <a:ext cx="3755684" cy="240145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852255" y="218667"/>
            <a:ext cx="1886440" cy="492443"/>
          </a:xfrm>
          <a:prstGeom prst="rect">
            <a:avLst/>
          </a:prstGeom>
          <a:solidFill>
            <a:srgbClr val="FF00FF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</a:rPr>
              <a:t>相似比３：２</a:t>
            </a:r>
            <a:endParaRPr lang="en-US" altLang="ja-JP" sz="2600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79735" y="214577"/>
            <a:ext cx="1872207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  </a:t>
            </a:r>
            <a:r>
              <a:rPr lang="ja-JP" altLang="en-US" sz="3600" dirty="0" smtClean="0">
                <a:solidFill>
                  <a:srgbClr val="FF0000"/>
                </a:solidFill>
              </a:rPr>
              <a:t>問 題 </a:t>
            </a:r>
            <a:r>
              <a:rPr lang="ja-JP" altLang="en-US" sz="3600" dirty="0" smtClean="0">
                <a:solidFill>
                  <a:srgbClr val="FF0000"/>
                </a:solidFill>
              </a:rPr>
              <a:t>２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7504" y="2117402"/>
            <a:ext cx="8856984" cy="4597112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873" y="946053"/>
            <a:ext cx="3858572" cy="95410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相似な円錐Ｆ、Ｇがある。</a:t>
            </a:r>
            <a:endParaRPr lang="en-US" altLang="ja-JP" sz="2800" dirty="0" smtClean="0"/>
          </a:p>
          <a:p>
            <a:r>
              <a:rPr lang="ja-JP" altLang="en-US" sz="2800" dirty="0"/>
              <a:t>高さの比</a:t>
            </a:r>
            <a:r>
              <a:rPr lang="ja-JP" altLang="en-US" sz="2800" dirty="0" smtClean="0"/>
              <a:t>は３：４。</a:t>
            </a:r>
            <a:endParaRPr lang="en-US" altLang="ja-JP" sz="2800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893167" y="544937"/>
            <a:ext cx="1389628" cy="2027706"/>
            <a:chOff x="5124540" y="722636"/>
            <a:chExt cx="1389628" cy="2027706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516488" y="722636"/>
              <a:ext cx="864096" cy="1075138"/>
              <a:chOff x="5516488" y="893549"/>
              <a:chExt cx="864096" cy="1075138"/>
            </a:xfrm>
          </p:grpSpPr>
          <p:cxnSp>
            <p:nvCxnSpPr>
              <p:cNvPr id="8" name="直線コネクタ 7"/>
              <p:cNvCxnSpPr/>
              <p:nvPr/>
            </p:nvCxnSpPr>
            <p:spPr>
              <a:xfrm flipH="1">
                <a:off x="5516488" y="893550"/>
                <a:ext cx="432048" cy="10751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5948536" y="893549"/>
                <a:ext cx="432048" cy="10751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円弧 14"/>
            <p:cNvSpPr/>
            <p:nvPr/>
          </p:nvSpPr>
          <p:spPr>
            <a:xfrm rot="7404914">
              <a:off x="5287317" y="695559"/>
              <a:ext cx="1064073" cy="1389627"/>
            </a:xfrm>
            <a:prstGeom prst="arc">
              <a:avLst>
                <a:gd name="adj1" fmla="val 16201379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4195086" flipV="1">
              <a:off x="5287318" y="1523492"/>
              <a:ext cx="1064073" cy="1389627"/>
            </a:xfrm>
            <a:prstGeom prst="arc">
              <a:avLst>
                <a:gd name="adj1" fmla="val 16201379"/>
                <a:gd name="adj2" fmla="val 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374787" y="161097"/>
            <a:ext cx="2165508" cy="2919107"/>
            <a:chOff x="5124540" y="722636"/>
            <a:chExt cx="1389628" cy="202770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5516488" y="722636"/>
              <a:ext cx="864096" cy="1075138"/>
              <a:chOff x="5516488" y="893549"/>
              <a:chExt cx="864096" cy="1075138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flipH="1">
                <a:off x="5516488" y="893550"/>
                <a:ext cx="432048" cy="10751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5948536" y="893549"/>
                <a:ext cx="432048" cy="10751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円弧 19"/>
            <p:cNvSpPr/>
            <p:nvPr/>
          </p:nvSpPr>
          <p:spPr>
            <a:xfrm rot="7404914">
              <a:off x="5287317" y="695559"/>
              <a:ext cx="1064073" cy="1389627"/>
            </a:xfrm>
            <a:prstGeom prst="arc">
              <a:avLst>
                <a:gd name="adj1" fmla="val 16201379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rot="14195086" flipV="1">
              <a:off x="5287318" y="1523492"/>
              <a:ext cx="1064073" cy="1389627"/>
            </a:xfrm>
            <a:prstGeom prst="arc">
              <a:avLst>
                <a:gd name="adj1" fmla="val 16201379"/>
                <a:gd name="adj2" fmla="val 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5107815" y="205846"/>
            <a:ext cx="42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Ｆ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99252" y="184026"/>
            <a:ext cx="42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Ｇ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5382" y="2219224"/>
            <a:ext cx="6453869" cy="49244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(1)</a:t>
            </a:r>
            <a:r>
              <a:rPr lang="ja-JP" altLang="en-US" sz="2600" dirty="0" smtClean="0"/>
              <a:t>　Ｆ</a:t>
            </a:r>
            <a:r>
              <a:rPr lang="ja-JP" altLang="en-US" sz="2600" dirty="0"/>
              <a:t>と</a:t>
            </a:r>
            <a:r>
              <a:rPr lang="ja-JP" altLang="en-US" sz="2600" dirty="0" smtClean="0"/>
              <a:t>Ｇの底面の円周の長さの比を求めよ。</a:t>
            </a:r>
            <a:endParaRPr lang="en-US" altLang="ja-JP" sz="26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7052" y="3599840"/>
            <a:ext cx="5154087" cy="49244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(2)</a:t>
            </a:r>
            <a:r>
              <a:rPr lang="ja-JP" altLang="en-US" sz="2600" dirty="0" smtClean="0"/>
              <a:t>　Ｆ</a:t>
            </a:r>
            <a:r>
              <a:rPr lang="ja-JP" altLang="en-US" sz="2600" dirty="0"/>
              <a:t>と</a:t>
            </a:r>
            <a:r>
              <a:rPr lang="ja-JP" altLang="en-US" sz="2600" dirty="0" smtClean="0"/>
              <a:t>Ｇの表面積の比を求めよ。</a:t>
            </a:r>
            <a:endParaRPr lang="en-US" altLang="ja-JP" sz="26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1338" y="5013176"/>
            <a:ext cx="7635482" cy="49244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(3)</a:t>
            </a:r>
            <a:r>
              <a:rPr lang="ja-JP" altLang="en-US" sz="2600" dirty="0" smtClean="0"/>
              <a:t>　Ｆの体積が</a:t>
            </a:r>
            <a:r>
              <a:rPr lang="en-US" altLang="ja-JP" sz="2600" dirty="0" smtClean="0"/>
              <a:t>135π</a:t>
            </a:r>
            <a:r>
              <a:rPr lang="ja-JP" altLang="en-US" sz="2600" dirty="0" smtClean="0"/>
              <a:t>㎝</a:t>
            </a:r>
            <a:r>
              <a:rPr lang="en-US" altLang="ja-JP" sz="2600" baseline="30000" dirty="0" smtClean="0"/>
              <a:t>3</a:t>
            </a:r>
            <a:r>
              <a:rPr lang="ja-JP" altLang="en-US" sz="2600" dirty="0" smtClean="0"/>
              <a:t>のとき、Ｇの体積を求めよ。</a:t>
            </a:r>
            <a:endParaRPr lang="en-US" altLang="ja-JP" sz="26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5400" y="2876451"/>
            <a:ext cx="524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長さの比は相似比に等しい。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33187" y="2945340"/>
            <a:ext cx="2471294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　３：４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6131" y="4207801"/>
            <a:ext cx="524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表面積比は、３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：４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2</a:t>
            </a:r>
            <a:endParaRPr kumimoji="1" lang="ja-JP" altLang="en-US" sz="32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96541" y="4206386"/>
            <a:ext cx="2654554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　９：１６</a:t>
            </a:r>
            <a:endParaRPr kumimoji="1" lang="ja-JP" altLang="en-US" sz="32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1338" y="5733256"/>
            <a:ext cx="474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135π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χ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＝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：４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endParaRPr kumimoji="1" lang="ja-JP" altLang="en-US" sz="32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96540" y="5742817"/>
            <a:ext cx="2886573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　３２０㎝</a:t>
            </a:r>
            <a:r>
              <a:rPr lang="en-US" altLang="ja-JP" sz="3200" b="1" baseline="30000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endParaRPr kumimoji="1" lang="ja-JP" altLang="en-US" sz="32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79735" y="214577"/>
            <a:ext cx="1872207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 </a:t>
            </a:r>
            <a:r>
              <a:rPr lang="ja-JP" altLang="en-US" sz="3600" dirty="0" smtClean="0">
                <a:solidFill>
                  <a:srgbClr val="FF0000"/>
                </a:solidFill>
              </a:rPr>
              <a:t>問 </a:t>
            </a:r>
            <a:r>
              <a:rPr lang="ja-JP" altLang="en-US" sz="3600" dirty="0" smtClean="0">
                <a:solidFill>
                  <a:srgbClr val="FF0000"/>
                </a:solidFill>
              </a:rPr>
              <a:t>題 ３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/>
          <p:cNvGrpSpPr/>
          <p:nvPr/>
        </p:nvGrpSpPr>
        <p:grpSpPr>
          <a:xfrm>
            <a:off x="5867010" y="316511"/>
            <a:ext cx="2756630" cy="2291545"/>
            <a:chOff x="5292080" y="390915"/>
            <a:chExt cx="2756630" cy="2291545"/>
          </a:xfrm>
        </p:grpSpPr>
        <p:sp>
          <p:nvSpPr>
            <p:cNvPr id="35" name="平行四辺形 34"/>
            <p:cNvSpPr/>
            <p:nvPr/>
          </p:nvSpPr>
          <p:spPr>
            <a:xfrm>
              <a:off x="5292080" y="1144169"/>
              <a:ext cx="2756630" cy="582684"/>
            </a:xfrm>
            <a:prstGeom prst="parallelogram">
              <a:avLst>
                <a:gd name="adj" fmla="val 9826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5767740" y="390915"/>
              <a:ext cx="1828637" cy="2291545"/>
              <a:chOff x="5727749" y="719619"/>
              <a:chExt cx="1300872" cy="1798431"/>
            </a:xfrm>
          </p:grpSpPr>
          <p:cxnSp>
            <p:nvCxnSpPr>
              <p:cNvPr id="8" name="直線コネクタ 7"/>
              <p:cNvCxnSpPr/>
              <p:nvPr/>
            </p:nvCxnSpPr>
            <p:spPr>
              <a:xfrm flipV="1">
                <a:off x="6388911" y="2000946"/>
                <a:ext cx="639710" cy="51710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V="1">
                <a:off x="6388912" y="719619"/>
                <a:ext cx="95963" cy="17984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V="1">
                <a:off x="5749202" y="719619"/>
                <a:ext cx="716715" cy="129732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5727749" y="2016939"/>
                <a:ext cx="639710" cy="50110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flipH="1" flipV="1">
                <a:off x="6484875" y="719619"/>
                <a:ext cx="542209" cy="129732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5798709" y="2000946"/>
                <a:ext cx="1228373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コネクタ 22"/>
            <p:cNvCxnSpPr/>
            <p:nvPr/>
          </p:nvCxnSpPr>
          <p:spPr>
            <a:xfrm flipV="1">
              <a:off x="6748109" y="1335203"/>
              <a:ext cx="465016" cy="25897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283093" y="1335201"/>
              <a:ext cx="930032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6217360" y="1335202"/>
              <a:ext cx="550114" cy="25897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6046396" y="176949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A</a:t>
            </a:r>
            <a:endParaRPr kumimoji="1" lang="ja-JP" altLang="en-US" sz="24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442419" y="10081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D</a:t>
            </a:r>
            <a:endParaRPr kumimoji="1" lang="ja-JP" altLang="en-US" sz="24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53879" y="1652449"/>
            <a:ext cx="288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0000CC"/>
                </a:solidFill>
              </a:rPr>
              <a:t>Q</a:t>
            </a:r>
            <a:endParaRPr kumimoji="1" lang="ja-JP" altLang="en-US" sz="2600" b="1" dirty="0">
              <a:solidFill>
                <a:srgbClr val="0000CC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051482" y="669212"/>
            <a:ext cx="288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0000CC"/>
                </a:solidFill>
              </a:rPr>
              <a:t>P</a:t>
            </a:r>
            <a:endParaRPr kumimoji="1" lang="ja-JP" altLang="en-US" sz="2600" b="1" dirty="0">
              <a:solidFill>
                <a:srgbClr val="0000CC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195498" y="-4118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O</a:t>
            </a:r>
            <a:endParaRPr kumimoji="1" lang="ja-JP" altLang="en-US" sz="24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18930" y="261251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B</a:t>
            </a:r>
            <a:endParaRPr kumimoji="1" lang="ja-JP" altLang="en-US" sz="2400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171307" y="17911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C</a:t>
            </a:r>
            <a:endParaRPr kumimoji="1" lang="ja-JP" altLang="en-US" sz="2400" b="1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43405" y="126079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616AB"/>
                </a:solidFill>
              </a:rPr>
              <a:t>L</a:t>
            </a:r>
            <a:endParaRPr kumimoji="1" lang="ja-JP" altLang="en-US" sz="2400" b="1" dirty="0">
              <a:solidFill>
                <a:srgbClr val="F616AB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7504" y="965046"/>
            <a:ext cx="5544616" cy="181588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三角錐</a:t>
            </a:r>
            <a:r>
              <a:rPr lang="en-US" altLang="ja-JP" sz="2800" dirty="0" smtClean="0"/>
              <a:t>OABC</a:t>
            </a:r>
            <a:r>
              <a:rPr lang="ja-JP" altLang="en-US" sz="2800" dirty="0" smtClean="0"/>
              <a:t>の底面に平行な平面</a:t>
            </a:r>
            <a:r>
              <a:rPr lang="en-US" altLang="ja-JP" sz="2800" dirty="0" smtClean="0"/>
              <a:t>L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OA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D</a:t>
            </a:r>
            <a:r>
              <a:rPr lang="ja-JP" altLang="en-US" sz="2800" dirty="0" smtClean="0"/>
              <a:t>で交わり、</a:t>
            </a:r>
            <a:r>
              <a:rPr lang="en-US" altLang="ja-JP" sz="2800" dirty="0" smtClean="0"/>
              <a:t>OD:DA</a:t>
            </a:r>
            <a:r>
              <a:rPr lang="ja-JP" altLang="en-US" sz="2800" dirty="0" smtClean="0"/>
              <a:t>＝２：１のとき、平面によって分割された立体ＰとＱの体積比を求めよ。</a:t>
            </a:r>
            <a:endParaRPr lang="en-US" altLang="ja-JP" sz="2800" dirty="0" smtClean="0"/>
          </a:p>
        </p:txBody>
      </p:sp>
      <p:sp>
        <p:nvSpPr>
          <p:cNvPr id="70" name="角丸四角形 69"/>
          <p:cNvSpPr/>
          <p:nvPr/>
        </p:nvSpPr>
        <p:spPr>
          <a:xfrm>
            <a:off x="107504" y="3012624"/>
            <a:ext cx="8856984" cy="3674609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3528" y="3140968"/>
            <a:ext cx="849694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平面Ｌは底面に平行なので、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　　　　　　三角錐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ODEF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∽三角錐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OABC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となる。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320000" y="147877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E</a:t>
            </a:r>
            <a:endParaRPr kumimoji="1" lang="ja-JP" altLang="en-US" sz="2400" b="1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788055" y="97038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F</a:t>
            </a:r>
            <a:endParaRPr kumimoji="1" lang="ja-JP" altLang="en-US" sz="2400" b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23528" y="4372874"/>
            <a:ext cx="858576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相似比           より 体積比は          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               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67936" y="5103560"/>
            <a:ext cx="849694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Ｐ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：</a:t>
            </a:r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(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Ｐ＋Ｑ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）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 ８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 </a:t>
            </a:r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：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 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２７　であるので、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535996" y="5717461"/>
            <a:ext cx="405164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Ｐ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：Ｑ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＝８</a:t>
            </a:r>
            <a:r>
              <a:rPr lang="ja-JP" altLang="en-US" sz="36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  <a:sym typeface="Wingdings" pitchFamily="2" charset="2"/>
              </a:rPr>
              <a:t>：１９</a:t>
            </a:r>
            <a:endParaRPr lang="en-US" altLang="ja-JP" sz="3600" b="1" dirty="0" smtClean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518609" y="4307818"/>
            <a:ext cx="136120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２</a:t>
            </a:r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121976" y="4307818"/>
            <a:ext cx="395017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２</a:t>
            </a:r>
            <a:r>
              <a:rPr lang="en-US" altLang="ja-JP" sz="2800" b="1" baseline="30000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３</a:t>
            </a:r>
            <a:r>
              <a:rPr lang="en-US" altLang="ja-JP" sz="2800" b="1" baseline="30000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＝８</a:t>
            </a:r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ja-JP" altLang="en-US" sz="28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２７      </a:t>
            </a:r>
            <a:endParaRPr lang="en-US" altLang="ja-JP" sz="2800" b="1" dirty="0" smtClean="0">
              <a:solidFill>
                <a:srgbClr val="0000FF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35696" y="216342"/>
            <a:ext cx="1872207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 </a:t>
            </a:r>
            <a:r>
              <a:rPr lang="ja-JP" altLang="en-US" sz="3600" dirty="0" smtClean="0">
                <a:solidFill>
                  <a:srgbClr val="FF0000"/>
                </a:solidFill>
              </a:rPr>
              <a:t>問 </a:t>
            </a:r>
            <a:r>
              <a:rPr lang="ja-JP" altLang="en-US" sz="3600" dirty="0" smtClean="0">
                <a:solidFill>
                  <a:srgbClr val="FF0000"/>
                </a:solidFill>
              </a:rPr>
              <a:t>題 </a:t>
            </a:r>
            <a:r>
              <a:rPr lang="ja-JP" altLang="en-US" sz="3600" dirty="0" smtClean="0">
                <a:solidFill>
                  <a:srgbClr val="FF0000"/>
                </a:solidFill>
              </a:rPr>
              <a:t>４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75" grpId="0"/>
      <p:bldP spid="76" grpId="0"/>
      <p:bldP spid="79" grpId="0"/>
      <p:bldP spid="80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:\090317_1_img_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2" y="1837293"/>
            <a:ext cx="303182" cy="2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090317_1_img_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5494" y="1837293"/>
            <a:ext cx="439211" cy="2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90317_1_img_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7" y="1837293"/>
            <a:ext cx="606363" cy="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090317_1_img_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83" y="1837293"/>
            <a:ext cx="723935" cy="4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090317_1_img_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74" y="1825316"/>
            <a:ext cx="833351" cy="6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090317_1_img_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6" y="1811189"/>
            <a:ext cx="956733" cy="6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090317_1_img_0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03" y="1811189"/>
            <a:ext cx="1141473" cy="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:\090317_1_img_0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66" y="1811189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94" y="1811189"/>
            <a:ext cx="1365279" cy="9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23" y="1806110"/>
            <a:ext cx="1541420" cy="1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46" y="1811189"/>
            <a:ext cx="1679973" cy="11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F:\553196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5" y="1097733"/>
            <a:ext cx="3153535" cy="52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34" y="1806110"/>
            <a:ext cx="1825795" cy="12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1" y="1787029"/>
            <a:ext cx="1943560" cy="12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85" y="1787029"/>
            <a:ext cx="2191691" cy="14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0" y="1787029"/>
            <a:ext cx="2342128" cy="15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91" y="1739781"/>
            <a:ext cx="2448594" cy="16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91" y="1745769"/>
            <a:ext cx="2543594" cy="16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49" y="1739781"/>
            <a:ext cx="2781677" cy="1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/>
          <p:cNvGrpSpPr/>
          <p:nvPr/>
        </p:nvGrpSpPr>
        <p:grpSpPr>
          <a:xfrm>
            <a:off x="3926791" y="4471076"/>
            <a:ext cx="4886464" cy="2376264"/>
            <a:chOff x="8165613" y="4899097"/>
            <a:chExt cx="4886464" cy="2376264"/>
          </a:xfrm>
        </p:grpSpPr>
        <p:sp>
          <p:nvSpPr>
            <p:cNvPr id="8" name="星 24 7"/>
            <p:cNvSpPr/>
            <p:nvPr/>
          </p:nvSpPr>
          <p:spPr>
            <a:xfrm>
              <a:off x="8165613" y="4899097"/>
              <a:ext cx="4886464" cy="2376264"/>
            </a:xfrm>
            <a:prstGeom prst="star24">
              <a:avLst>
                <a:gd name="adj" fmla="val 34392"/>
              </a:avLst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9041369" y="5547514"/>
              <a:ext cx="35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 smtClean="0">
                  <a:solidFill>
                    <a:srgbClr val="FFFF00"/>
                  </a:solidFill>
                </a:rPr>
                <a:t>シュワッチ！</a:t>
              </a:r>
              <a:endParaRPr kumimoji="1" lang="ja-JP" altLang="en-US" sz="4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4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7" y="1748762"/>
            <a:ext cx="3053054" cy="20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21" y="1720454"/>
            <a:ext cx="3399218" cy="22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42" y="1718068"/>
            <a:ext cx="3493063" cy="23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85" y="1718068"/>
            <a:ext cx="3590057" cy="2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1" y="1714607"/>
            <a:ext cx="3707831" cy="24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37" y="1714607"/>
            <a:ext cx="3890986" cy="25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:\090317_1_img_0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35" y="1698121"/>
            <a:ext cx="3955888" cy="26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7422876" y="4071744"/>
            <a:ext cx="811392" cy="229500"/>
          </a:xfrm>
          <a:prstGeom prst="rect">
            <a:avLst/>
          </a:prstGeom>
          <a:solidFill>
            <a:srgbClr val="BE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4496" y="260648"/>
            <a:ext cx="712879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課題　　ハヤタ</a:t>
            </a:r>
            <a:r>
              <a:rPr lang="ja-JP" altLang="en-US" sz="3600" dirty="0"/>
              <a:t>隊員の体重を求めよ。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524924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54496" y="260648"/>
            <a:ext cx="712879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課題　　ハヤタ</a:t>
            </a:r>
            <a:r>
              <a:rPr lang="ja-JP" altLang="en-US" sz="3600" dirty="0"/>
              <a:t>隊員の体重を求めよ。</a:t>
            </a:r>
            <a:endParaRPr lang="en-US" altLang="ja-JP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386" y="1008192"/>
            <a:ext cx="7505012" cy="1015663"/>
          </a:xfrm>
          <a:prstGeom prst="rect">
            <a:avLst/>
          </a:prstGeom>
          <a:noFill/>
          <a:ln w="38100" cmpd="dbl">
            <a:solidFill>
              <a:srgbClr val="F616AB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ウルトラマン情報（公式発表）　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身長　４０ｍ　体重３万５０００</a:t>
            </a:r>
            <a:r>
              <a:rPr lang="ja-JP" altLang="en-US" sz="3200" dirty="0" smtClean="0"/>
              <a:t>ｔ</a:t>
            </a:r>
            <a:endParaRPr lang="en-US" altLang="ja-JP" sz="32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107504" y="2175660"/>
            <a:ext cx="8856984" cy="4511574"/>
          </a:xfrm>
          <a:prstGeom prst="roundRect">
            <a:avLst>
              <a:gd name="adj" fmla="val 617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8542" y="2269543"/>
            <a:ext cx="266429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相似比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          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3414191"/>
            <a:ext cx="158417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正楷書体-PRO" pitchFamily="66" charset="-128"/>
                <a:ea typeface="HG正楷書体-PRO" pitchFamily="66" charset="-128"/>
              </a:rPr>
              <a:t>体積比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      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5862" y="2269543"/>
            <a:ext cx="432048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２：４０ ＝ １：２０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25862" y="3383414"/>
            <a:ext cx="561449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１</a:t>
            </a:r>
            <a:r>
              <a:rPr lang="en-US" altLang="ja-JP" sz="3200" b="1" baseline="30000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：２０</a:t>
            </a:r>
            <a:r>
              <a:rPr lang="en-US" altLang="ja-JP" sz="3200" b="1" baseline="30000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3</a:t>
            </a:r>
            <a:r>
              <a:rPr lang="ja-JP" altLang="en-US" sz="3200" b="1" dirty="0" smtClean="0">
                <a:solidFill>
                  <a:srgbClr val="0000FF"/>
                </a:solidFill>
                <a:latin typeface="HG正楷書体-PRO" pitchFamily="66" charset="-128"/>
                <a:ea typeface="HG正楷書体-PRO" pitchFamily="66" charset="-128"/>
              </a:rPr>
              <a:t> ＝ １：８０００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 </a:t>
            </a:r>
            <a:endParaRPr lang="en-US" altLang="ja-JP" sz="2800" b="1" dirty="0" smtClean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0878" y="4139059"/>
            <a:ext cx="764052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よって体重は　３５０００</a:t>
            </a:r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÷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８０００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      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94204" y="4935864"/>
            <a:ext cx="356602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＝４</a:t>
            </a:r>
            <a:r>
              <a:rPr lang="en-US" altLang="ja-JP" sz="3200" b="1" dirty="0" smtClean="0">
                <a:latin typeface="HG正楷書体-PRO" pitchFamily="66" charset="-128"/>
                <a:ea typeface="HG正楷書体-PRO" pitchFamily="66" charset="-128"/>
              </a:rPr>
              <a:t>.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３７５（ｔ）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05370" y="5805264"/>
            <a:ext cx="3566028" cy="646331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答　４３７５㎏</a:t>
            </a:r>
            <a:r>
              <a:rPr lang="en-US" altLang="ja-JP" sz="36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2800" b="1" dirty="0" smtClean="0">
                <a:latin typeface="HG正楷書体-PRO" pitchFamily="66" charset="-128"/>
                <a:ea typeface="HG正楷書体-PRO" pitchFamily="66" charset="-128"/>
              </a:rPr>
              <a:t>                                             </a:t>
            </a:r>
          </a:p>
        </p:txBody>
      </p:sp>
      <p:sp>
        <p:nvSpPr>
          <p:cNvPr id="17" name="右矢印 16"/>
          <p:cNvSpPr/>
          <p:nvPr/>
        </p:nvSpPr>
        <p:spPr>
          <a:xfrm rot="5400000">
            <a:off x="3466113" y="2465947"/>
            <a:ext cx="334928" cy="13765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516216" y="1008192"/>
            <a:ext cx="2478019" cy="1340688"/>
          </a:xfrm>
          <a:prstGeom prst="wedgeRoundRectCallout">
            <a:avLst>
              <a:gd name="adj1" fmla="val -69487"/>
              <a:gd name="adj2" fmla="val -29409"/>
              <a:gd name="adj3" fmla="val 16667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smtClean="0"/>
              <a:t>ハヤタ</a:t>
            </a:r>
            <a:r>
              <a:rPr kumimoji="1" lang="ja-JP" altLang="en-US" sz="3200" b="1" smtClean="0"/>
              <a:t>隊員を２ｍとする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91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07504" y="116632"/>
            <a:ext cx="8892480" cy="6624736"/>
          </a:xfrm>
          <a:prstGeom prst="roundRect">
            <a:avLst>
              <a:gd name="adj" fmla="val 90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では最後に</a:t>
            </a:r>
            <a:r>
              <a:rPr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問題</a:t>
            </a:r>
            <a:endParaRPr lang="en-US" altLang="ja-JP" sz="5400" b="1" baseline="30000" dirty="0"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5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26550" y="1412776"/>
            <a:ext cx="8640960" cy="51845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3886" y="260648"/>
            <a:ext cx="6563072" cy="922114"/>
          </a:xfrm>
          <a:solidFill>
            <a:srgbClr val="FFFF00"/>
          </a:solidFill>
          <a:ln w="15875" cmpd="dbl">
            <a:solidFill>
              <a:srgbClr val="0000CC"/>
            </a:solidFill>
          </a:ln>
        </p:spPr>
        <p:txBody>
          <a:bodyPr/>
          <a:lstStyle/>
          <a:p>
            <a:r>
              <a:rPr kumimoji="1" lang="ja-JP" altLang="en-US" b="1" dirty="0" smtClean="0">
                <a:latin typeface="HG正楷書体-PRO" pitchFamily="66" charset="-128"/>
                <a:ea typeface="HG正楷書体-PRO" pitchFamily="66" charset="-128"/>
              </a:rPr>
              <a:t>相似な立体図形の特徴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8946" y="177281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・対応する線分の長さの比は、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　　　　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すべて等しい。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946" y="333388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・対応する面は、それぞれ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　　　　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相似である。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978" y="478093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・対応する角の大きさは、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　　　　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すべて等しい。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62302" y="2481024"/>
            <a:ext cx="3407786" cy="64807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492299" y="3995605"/>
            <a:ext cx="3407786" cy="64807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87417" y="5512041"/>
            <a:ext cx="3407786" cy="64807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1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7704" y="2606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正多面体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は五種類しかない</a:t>
            </a:r>
            <a:endParaRPr kumimoji="1" lang="ja-JP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908720"/>
            <a:ext cx="5400600" cy="423328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6156176" y="371703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solidFill>
                  <a:srgbClr val="FF0000"/>
                </a:solidFill>
                <a:latin typeface="+mn-ea"/>
              </a:rPr>
              <a:t>なぜか？</a:t>
            </a:r>
            <a:endParaRPr kumimoji="1" lang="ja-JP" altLang="en-US" sz="4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55892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分かった人は成田先生まで</a:t>
            </a:r>
            <a:endParaRPr kumimoji="1" lang="ja-JP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96436" y="614978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+mn-ea"/>
              </a:rPr>
              <a:t>G</a:t>
            </a:r>
            <a:endParaRPr kumimoji="1" lang="ja-JP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01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hero_pic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4" y="479472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uc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65" y="4836662"/>
            <a:ext cx="1318700" cy="17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267" y="128199"/>
            <a:ext cx="8640960" cy="6466730"/>
          </a:xfrm>
          <a:solidFill>
            <a:srgbClr val="CCFFFF"/>
          </a:solidFill>
          <a:ln w="47625" cmpd="thinThick">
            <a:solidFill>
              <a:srgbClr val="0070C0"/>
            </a:solidFill>
          </a:ln>
        </p:spPr>
        <p:txBody>
          <a:bodyPr/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相似な立体をつくる。</a:t>
            </a:r>
            <a:endParaRPr kumimoji="1" lang="ja-JP" altLang="en-US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99818" y="143160"/>
            <a:ext cx="8762930" cy="6617370"/>
          </a:xfrm>
          <a:prstGeom prst="roundRect">
            <a:avLst>
              <a:gd name="adj" fmla="val 858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3083" y="30671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167961" y="2040147"/>
            <a:ext cx="4798145" cy="1226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162407" y="3309133"/>
            <a:ext cx="4829099" cy="1095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1162407" y="2825466"/>
            <a:ext cx="6217905" cy="4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991506" y="2023388"/>
            <a:ext cx="0" cy="23815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991506" y="2827271"/>
            <a:ext cx="1388806" cy="15976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991506" y="2040147"/>
            <a:ext cx="1388806" cy="78531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>
            <a:off x="2496969" y="2789126"/>
            <a:ext cx="166191" cy="187116"/>
            <a:chOff x="2065549" y="2376026"/>
            <a:chExt cx="166191" cy="187116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>
            <a:off x="4698126" y="2267562"/>
            <a:ext cx="166191" cy="187116"/>
            <a:chOff x="2065549" y="2376026"/>
            <a:chExt cx="166191" cy="187116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2482691" y="3554584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72169" y="3943272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78903" y="2257528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197452" y="2669119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944622" y="4320419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B´</a:t>
            </a:r>
            <a:endParaRPr kumimoji="1" lang="ja-JP" altLang="en-US" sz="2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299722" y="3850938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74583" y="3078300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44776" y="531472"/>
            <a:ext cx="237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ＯＡ＝ＡＡ</a:t>
            </a:r>
            <a:r>
              <a:rPr lang="en-US" altLang="ja-JP" sz="2800" b="1" dirty="0" smtClean="0"/>
              <a:t> </a:t>
            </a:r>
            <a:r>
              <a:rPr lang="en-US" altLang="ja-JP" sz="2400" b="1" dirty="0" smtClean="0"/>
              <a:t>´</a:t>
            </a:r>
            <a:r>
              <a:rPr lang="ja-JP" altLang="en-US" sz="2800" b="1" dirty="0" smtClean="0"/>
              <a:t>　　</a:t>
            </a:r>
            <a:endParaRPr lang="en-US" altLang="ja-JP" sz="2800" b="1" dirty="0" smtClean="0"/>
          </a:p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Ｏ</a:t>
            </a:r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＝ＢＢ</a:t>
            </a:r>
            <a:r>
              <a:rPr lang="en-US" altLang="ja-JP" sz="2800" b="1" dirty="0" smtClean="0"/>
              <a:t>´ 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380312" y="2446764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´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901683" y="1626911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A´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3006333" y="783143"/>
            <a:ext cx="651070" cy="448138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58799" y="714824"/>
            <a:ext cx="4762099" cy="584775"/>
          </a:xfrm>
          <a:prstGeom prst="rect">
            <a:avLst/>
          </a:prstGeom>
          <a:noFill/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Ｂ：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3200" b="1" dirty="0">
                <a:solidFill>
                  <a:srgbClr val="FF0000"/>
                </a:solidFill>
              </a:rPr>
              <a:t> ´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</a:rPr>
              <a:t>´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779" y="5517232"/>
            <a:ext cx="4117521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ＡＢ：</a:t>
            </a:r>
            <a:r>
              <a:rPr lang="en-US" altLang="ja-JP" sz="2400" b="1" dirty="0" smtClean="0"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5666" y="4576674"/>
            <a:ext cx="4070123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ＢＣ：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2400" b="1" dirty="0" smtClean="0"/>
              <a:t> ´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Ｃ</a:t>
            </a:r>
            <a:r>
              <a:rPr lang="en-US" altLang="ja-JP" sz="2400" b="1" dirty="0" smtClean="0"/>
              <a:t>´ </a:t>
            </a:r>
            <a:r>
              <a:rPr lang="en-US" altLang="ja-JP" sz="800" b="1" dirty="0" smtClean="0"/>
              <a:t>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779" y="5053283"/>
            <a:ext cx="3676290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ＣＡ：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Ｃ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Ａ</a:t>
            </a:r>
            <a:r>
              <a:rPr lang="en-US" altLang="ja-JP" sz="2400" b="1" dirty="0" smtClean="0"/>
              <a:t> ´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3762138" y="4869062"/>
            <a:ext cx="357028" cy="1061384"/>
          </a:xfrm>
          <a:prstGeom prst="rightArrow">
            <a:avLst>
              <a:gd name="adj1" fmla="val 62196"/>
              <a:gd name="adj2" fmla="val 5000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320506" y="5107366"/>
            <a:ext cx="4572935" cy="584775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∽△Ａ</a:t>
            </a:r>
            <a:r>
              <a:rPr lang="en-US" altLang="ja-JP" sz="3200" b="1" dirty="0">
                <a:solidFill>
                  <a:srgbClr val="FF0000"/>
                </a:solidFill>
              </a:rPr>
              <a:t>´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>
                <a:solidFill>
                  <a:srgbClr val="FF0000"/>
                </a:solidFill>
              </a:rPr>
              <a:t>´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´</a:t>
            </a:r>
            <a:r>
              <a:rPr lang="en-US" altLang="ja-JP" sz="3200" b="1" dirty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3552843" y="3067109"/>
            <a:ext cx="717098" cy="773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543373" y="2653588"/>
            <a:ext cx="0" cy="1177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543373" y="2649844"/>
            <a:ext cx="720580" cy="4172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61873" y="294776"/>
            <a:ext cx="8277883" cy="132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FF00"/>
                </a:solidFill>
              </a:rPr>
              <a:t>　　  まずは相似比が １：２ である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r>
              <a:rPr lang="ja-JP" altLang="en-US" sz="4000" b="1" dirty="0">
                <a:solidFill>
                  <a:srgbClr val="FFFF00"/>
                </a:solidFill>
              </a:rPr>
              <a:t>　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　   平面図形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(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三角形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)</a:t>
            </a:r>
            <a:r>
              <a:rPr lang="ja-JP" altLang="en-US" sz="4000" b="1" dirty="0" smtClean="0">
                <a:solidFill>
                  <a:srgbClr val="FFFF00"/>
                </a:solidFill>
              </a:rPr>
              <a:t>を書</a:t>
            </a:r>
            <a:r>
              <a:rPr lang="ja-JP" altLang="en-US" sz="4000" b="1" dirty="0">
                <a:solidFill>
                  <a:srgbClr val="FFFF00"/>
                </a:solidFill>
              </a:rPr>
              <a:t>こう</a:t>
            </a:r>
            <a:r>
              <a:rPr kumimoji="1" lang="ja-JP" altLang="en-US" sz="4000" b="1" dirty="0" smtClean="0">
                <a:solidFill>
                  <a:srgbClr val="FFFF00"/>
                </a:solidFill>
              </a:rPr>
              <a:t>。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72717" y="3032134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484184" y="2819268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84" grpId="0"/>
      <p:bldP spid="91" grpId="0"/>
      <p:bldP spid="94" grpId="0"/>
      <p:bldP spid="95" grpId="0"/>
      <p:bldP spid="97" grpId="0"/>
      <p:bldP spid="98" grpId="0"/>
      <p:bldP spid="3" grpId="0" animBg="1"/>
      <p:bldP spid="42" grpId="0" animBg="1"/>
      <p:bldP spid="43" grpId="0"/>
      <p:bldP spid="44" grpId="0"/>
      <p:bldP spid="45" grpId="0"/>
      <p:bldP spid="47" grpId="0" animBg="1"/>
      <p:bldP spid="48" grpId="0" animBg="1"/>
      <p:bldP spid="5" grpId="0" animBg="1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71761" y="116632"/>
            <a:ext cx="8762930" cy="6617370"/>
          </a:xfrm>
          <a:prstGeom prst="roundRect">
            <a:avLst>
              <a:gd name="adj" fmla="val 858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425" y="30671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645441" y="1818191"/>
            <a:ext cx="5483422" cy="14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39887" y="3297942"/>
            <a:ext cx="5921024" cy="1355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39887" y="3267030"/>
            <a:ext cx="3810272" cy="42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45441" y="2976582"/>
            <a:ext cx="6649885" cy="279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152760" y="1840581"/>
            <a:ext cx="408151" cy="281265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128863" y="1818191"/>
            <a:ext cx="1166463" cy="115839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6588224" y="2961150"/>
            <a:ext cx="710695" cy="169208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4466672" y="1818191"/>
            <a:ext cx="1686089" cy="187667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478831" y="3681892"/>
            <a:ext cx="2082080" cy="94907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4471681" y="2976582"/>
            <a:ext cx="2821559" cy="7182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>
            <a:off x="2076636" y="2739790"/>
            <a:ext cx="166191" cy="187116"/>
            <a:chOff x="2065549" y="2376026"/>
            <a:chExt cx="166191" cy="187116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>
            <a:off x="4609558" y="2102267"/>
            <a:ext cx="166191" cy="187116"/>
            <a:chOff x="2065549" y="2376026"/>
            <a:chExt cx="166191" cy="187116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1960171" y="3543393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525921" y="4115514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05138" y="2116441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413383" y="3932081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440762" y="4594016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C´</a:t>
            </a:r>
            <a:endParaRPr kumimoji="1" lang="ja-JP" altLang="en-US" sz="24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909672" y="2711536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</a:t>
            </a:r>
            <a:endParaRPr kumimoji="1" lang="ja-JP" altLang="en-US" sz="2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242827" y="3119593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2063" y="3067109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30563" y="562825"/>
            <a:ext cx="237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ＯＡ＝ＡＡ</a:t>
            </a:r>
            <a:r>
              <a:rPr lang="en-US" altLang="ja-JP" sz="2800" b="1" dirty="0" smtClean="0"/>
              <a:t> </a:t>
            </a:r>
            <a:r>
              <a:rPr lang="en-US" altLang="ja-JP" sz="2400" b="1" dirty="0" smtClean="0"/>
              <a:t>´</a:t>
            </a:r>
            <a:r>
              <a:rPr lang="ja-JP" altLang="en-US" sz="2800" b="1" dirty="0" smtClean="0"/>
              <a:t>　　</a:t>
            </a:r>
            <a:endParaRPr lang="en-US" altLang="ja-JP" sz="2800" b="1" dirty="0" smtClean="0"/>
          </a:p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ＯＣ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＝ＣＣ</a:t>
            </a:r>
            <a:r>
              <a:rPr lang="en-US" altLang="ja-JP" sz="2800" b="1" dirty="0"/>
              <a:t>´ </a:t>
            </a:r>
            <a:r>
              <a:rPr lang="ja-JP" altLang="en-US" sz="2400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2400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268879" y="2547102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D</a:t>
            </a:r>
            <a:r>
              <a:rPr kumimoji="1" lang="en-US" altLang="ja-JP" sz="2400" dirty="0" smtClean="0"/>
              <a:t>´</a:t>
            </a:r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135655" y="3219866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´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987602" y="1378916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A´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2799827" y="815809"/>
            <a:ext cx="651070" cy="448138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856730" y="728935"/>
            <a:ext cx="4572935" cy="584775"/>
          </a:xfrm>
          <a:prstGeom prst="rect">
            <a:avLst/>
          </a:prstGeom>
          <a:noFill/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AC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3200" b="1" dirty="0">
                <a:solidFill>
                  <a:srgbClr val="FF0000"/>
                </a:solidFill>
              </a:rPr>
              <a:t> ´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</a:rPr>
              <a:t>´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01446" y="4576675"/>
            <a:ext cx="4117521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ＡＣ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：</a:t>
            </a:r>
            <a:r>
              <a:rPr lang="en-US" altLang="ja-JP" sz="2400" b="1" dirty="0" smtClean="0"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en-US" altLang="ja-JP" sz="2400" b="1" dirty="0" smtClean="0"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1761" y="5031959"/>
            <a:ext cx="4070123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ＡＢ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：Ａ</a:t>
            </a:r>
            <a:r>
              <a:rPr lang="en-US" altLang="ja-JP" sz="2400" b="1" dirty="0" smtClean="0"/>
              <a:t> ´</a:t>
            </a:r>
            <a:r>
              <a:rPr lang="ja-JP" altLang="en-US" sz="2400" b="1" dirty="0"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2400" b="1" dirty="0" smtClean="0"/>
              <a:t>´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4854" y="5445224"/>
            <a:ext cx="3676290" cy="5847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ＢＣ：Ｂ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en-US" altLang="ja-JP" sz="2400" b="1" dirty="0" smtClean="0"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´ </a:t>
            </a:r>
            <a:r>
              <a:rPr lang="ja-JP" altLang="en-US" sz="2400" b="1" dirty="0" smtClean="0">
                <a:latin typeface="HG正楷書体-PRO" pitchFamily="66" charset="-128"/>
                <a:ea typeface="HG正楷書体-PRO" pitchFamily="66" charset="-128"/>
              </a:rPr>
              <a:t>＝１：２</a:t>
            </a:r>
            <a:r>
              <a:rPr lang="ja-JP" altLang="en-US" sz="32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3762138" y="4869062"/>
            <a:ext cx="357028" cy="1061384"/>
          </a:xfrm>
          <a:prstGeom prst="rightArrow">
            <a:avLst>
              <a:gd name="adj1" fmla="val 62196"/>
              <a:gd name="adj2" fmla="val 5000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32884" y="5062439"/>
            <a:ext cx="4572935" cy="584775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∽△Ａ</a:t>
            </a:r>
            <a:r>
              <a:rPr lang="en-US" altLang="ja-JP" sz="3200" b="1" dirty="0">
                <a:solidFill>
                  <a:srgbClr val="FF0000"/>
                </a:solidFill>
              </a:rPr>
              <a:t>´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3200" b="1" dirty="0">
                <a:solidFill>
                  <a:srgbClr val="FF0000"/>
                </a:solidFill>
              </a:rPr>
              <a:t>´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´</a:t>
            </a:r>
            <a:r>
              <a:rPr lang="en-US" altLang="ja-JP" sz="3200" b="1" dirty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2551779" y="2500498"/>
            <a:ext cx="1428552" cy="1473318"/>
            <a:chOff x="2551779" y="2500498"/>
            <a:chExt cx="1428552" cy="1473318"/>
          </a:xfrm>
        </p:grpSpPr>
        <p:cxnSp>
          <p:nvCxnSpPr>
            <p:cNvPr id="7" name="直線コネクタ 6"/>
            <p:cNvCxnSpPr/>
            <p:nvPr/>
          </p:nvCxnSpPr>
          <p:spPr>
            <a:xfrm flipH="1">
              <a:off x="2554973" y="2537160"/>
              <a:ext cx="846215" cy="933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3611278" y="3119593"/>
              <a:ext cx="359104" cy="8476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2594460" y="3155164"/>
              <a:ext cx="1346192" cy="3184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3401188" y="2500498"/>
              <a:ext cx="579143" cy="6275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401188" y="2537160"/>
              <a:ext cx="210090" cy="1436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2551779" y="3473600"/>
              <a:ext cx="1059499" cy="5002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404407" y="671030"/>
            <a:ext cx="8304394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FF00"/>
                </a:solidFill>
              </a:rPr>
              <a:t>相似比が１：２となる三角すいをつくる。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04407" y="4519530"/>
            <a:ext cx="8486364" cy="1610335"/>
            <a:chOff x="404407" y="4626124"/>
            <a:chExt cx="8486364" cy="161033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04407" y="4626124"/>
              <a:ext cx="8486364" cy="1610335"/>
              <a:chOff x="401029" y="4589790"/>
              <a:chExt cx="8486364" cy="1610335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188172" y="4995826"/>
                <a:ext cx="4699221" cy="74178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01029" y="4589790"/>
                <a:ext cx="4152197" cy="161033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3660385" y="5189171"/>
              <a:ext cx="4572935" cy="584775"/>
            </a:xfrm>
            <a:prstGeom prst="rect">
              <a:avLst/>
            </a:prstGeom>
            <a:solidFill>
              <a:srgbClr val="FFFF00"/>
            </a:solidFill>
            <a:ln w="19050" cmpd="dbl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latin typeface="HG正楷書体-PRO" pitchFamily="66" charset="-128"/>
                  <a:ea typeface="HG正楷書体-PRO" pitchFamily="66" charset="-128"/>
                </a:rPr>
                <a:t> </a:t>
              </a:r>
              <a:r>
                <a:rPr lang="ja-JP" altLang="en-US" sz="3200" b="1" dirty="0">
                  <a:solidFill>
                    <a:srgbClr val="FF0000"/>
                  </a:solidFill>
                  <a:latin typeface="HG正楷書体-PRO" pitchFamily="66" charset="-128"/>
                  <a:ea typeface="HG正楷書体-PRO" pitchFamily="66" charset="-128"/>
                </a:rPr>
                <a:t>△</a:t>
              </a:r>
              <a:r>
                <a:rPr lang="en-US" altLang="ja-JP" sz="3200" b="1" dirty="0" smtClean="0">
                  <a:solidFill>
                    <a:srgbClr val="FF0000"/>
                  </a:solidFill>
                  <a:latin typeface="HG正楷書体-PRO" pitchFamily="66" charset="-128"/>
                  <a:ea typeface="HG正楷書体-PRO" pitchFamily="66" charset="-128"/>
                </a:rPr>
                <a:t>AC</a:t>
              </a:r>
              <a:r>
                <a:rPr lang="ja-JP" altLang="en-US" sz="3200" b="1" dirty="0" smtClean="0">
                  <a:solidFill>
                    <a:srgbClr val="FF0000"/>
                  </a:solidFill>
                  <a:latin typeface="HG正楷書体-PRO" pitchFamily="66" charset="-128"/>
                  <a:ea typeface="HG正楷書体-PRO" pitchFamily="66" charset="-128"/>
                </a:rPr>
                <a:t>Ｄ∽△Ａ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´</a:t>
              </a:r>
              <a:r>
                <a:rPr lang="ja-JP" altLang="en-US" sz="3200" b="1" dirty="0">
                  <a:solidFill>
                    <a:srgbClr val="FF0000"/>
                  </a:solidFill>
                  <a:latin typeface="HG正楷書体-PRO" pitchFamily="66" charset="-128"/>
                  <a:ea typeface="HG正楷書体-PRO" pitchFamily="66" charset="-128"/>
                </a:rPr>
                <a:t>Ｃ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´ </a:t>
              </a:r>
              <a:r>
                <a:rPr lang="ja-JP" altLang="en-US" sz="3200" b="1" dirty="0">
                  <a:solidFill>
                    <a:srgbClr val="FF0000"/>
                  </a:solidFill>
                  <a:latin typeface="HG正楷書体-PRO" pitchFamily="66" charset="-128"/>
                  <a:ea typeface="HG正楷書体-PRO" pitchFamily="66" charset="-128"/>
                </a:rPr>
                <a:t>Ｄ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800" b="1" dirty="0">
                  <a:solidFill>
                    <a:srgbClr val="FF0000"/>
                  </a:solidFill>
                </a:rPr>
                <a:t>´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 </a:t>
              </a:r>
              <a:endParaRPr kumimoji="1" lang="ja-JP" altLang="en-US" sz="3200" b="1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3627945" y="5055681"/>
            <a:ext cx="4605375" cy="1323439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2800" b="1" dirty="0" smtClean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AB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Ｄ∽△Ａ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´</a:t>
            </a:r>
            <a:r>
              <a:rPr lang="en-US" altLang="ja-JP" sz="32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B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´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´</a:t>
            </a:r>
          </a:p>
          <a:p>
            <a:r>
              <a:rPr lang="ja-JP" altLang="en-US" sz="800" b="1" dirty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endParaRPr lang="en-US" altLang="ja-JP" sz="800" b="1" dirty="0" smtClean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8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en-US" altLang="ja-JP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    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B</a:t>
            </a:r>
            <a:r>
              <a:rPr lang="en-US" altLang="ja-JP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r>
              <a:rPr lang="ja-JP" altLang="en-US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∽△</a:t>
            </a:r>
            <a:r>
              <a:rPr lang="ja-JP" altLang="en-US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B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´</a:t>
            </a:r>
            <a:r>
              <a:rPr lang="en-US" altLang="ja-JP" sz="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´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´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06381" y="3255839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63112" y="3440654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84" grpId="0"/>
      <p:bldP spid="91" grpId="0"/>
      <p:bldP spid="94" grpId="0"/>
      <p:bldP spid="95" grpId="0"/>
      <p:bldP spid="96" grpId="0"/>
      <p:bldP spid="97" grpId="0"/>
      <p:bldP spid="98" grpId="0"/>
      <p:bldP spid="3" grpId="0" animBg="1"/>
      <p:bldP spid="42" grpId="0" animBg="1"/>
      <p:bldP spid="43" grpId="0"/>
      <p:bldP spid="44" grpId="0"/>
      <p:bldP spid="45" grpId="0"/>
      <p:bldP spid="47" grpId="0" animBg="1"/>
      <p:bldP spid="48" grpId="0" animBg="1"/>
      <p:bldP spid="5" grpId="0" animBg="1"/>
      <p:bldP spid="57" grpId="0" animBg="1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角丸四角形 82"/>
          <p:cNvSpPr/>
          <p:nvPr/>
        </p:nvSpPr>
        <p:spPr>
          <a:xfrm>
            <a:off x="193727" y="140401"/>
            <a:ext cx="8762930" cy="6617370"/>
          </a:xfrm>
          <a:prstGeom prst="roundRect">
            <a:avLst>
              <a:gd name="adj" fmla="val 986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1931" y="39959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054277" y="1317225"/>
            <a:ext cx="273614" cy="289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043608" y="4248584"/>
            <a:ext cx="2993723" cy="345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4075893" y="3356108"/>
            <a:ext cx="2276457" cy="872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046540" y="4257574"/>
            <a:ext cx="1027636" cy="21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 rot="18060000">
            <a:off x="4037929" y="3434362"/>
            <a:ext cx="166191" cy="187116"/>
            <a:chOff x="2065549" y="2376026"/>
            <a:chExt cx="166191" cy="187116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 rot="18060000">
            <a:off x="4168657" y="2086311"/>
            <a:ext cx="166191" cy="187116"/>
            <a:chOff x="2065549" y="2376026"/>
            <a:chExt cx="166191" cy="187116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159732" y="2376026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065549" y="2414171"/>
              <a:ext cx="72008" cy="148971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4531833" y="3883231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619556" y="3500839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○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52229" y="2417929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113119" y="5181754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180362" y="3741063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</a:t>
            </a:r>
            <a:endParaRPr kumimoji="1" lang="ja-JP" altLang="en-US" sz="2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415551" y="4396042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752229" y="4248584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360815" y="1317225"/>
            <a:ext cx="710508" cy="510688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337644" y="1289207"/>
            <a:ext cx="2037504" cy="206690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1043608" y="1317225"/>
            <a:ext cx="3300886" cy="328312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027160" y="3328851"/>
            <a:ext cx="1325190" cy="310651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43608" y="4594016"/>
            <a:ext cx="4027715" cy="183009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1071910" y="3328851"/>
            <a:ext cx="5280440" cy="123429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4543056" y="6290709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C´</a:t>
            </a:r>
            <a:endParaRPr kumimoji="1" lang="ja-JP" altLang="en-US" sz="2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375148" y="3177674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D</a:t>
            </a:r>
            <a:r>
              <a:rPr kumimoji="1" lang="en-US" altLang="ja-JP" sz="2400" dirty="0" smtClean="0"/>
              <a:t>´</a:t>
            </a:r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14910" y="4466646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´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992639" y="860674"/>
            <a:ext cx="5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A´</a:t>
            </a:r>
            <a:endParaRPr kumimoji="1" lang="ja-JP" altLang="en-US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981502" y="275898"/>
            <a:ext cx="510066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HG正楷書体-PRO" pitchFamily="66" charset="-128"/>
                <a:ea typeface="HG正楷書体-PRO" pitchFamily="66" charset="-128"/>
              </a:rPr>
              <a:t> </a:t>
            </a:r>
            <a:r>
              <a:rPr lang="ja-JP" altLang="en-US" sz="32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内部に相似の中心を取る。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2667649" y="2762380"/>
            <a:ext cx="2537539" cy="2536994"/>
            <a:chOff x="2609352" y="2421380"/>
            <a:chExt cx="2537539" cy="2536994"/>
          </a:xfrm>
        </p:grpSpPr>
        <p:cxnSp>
          <p:nvCxnSpPr>
            <p:cNvPr id="67" name="直線コネクタ 66"/>
            <p:cNvCxnSpPr/>
            <p:nvPr/>
          </p:nvCxnSpPr>
          <p:spPr>
            <a:xfrm flipH="1">
              <a:off x="2615026" y="2421380"/>
              <a:ext cx="1503133" cy="164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4491342" y="3449899"/>
              <a:ext cx="637877" cy="14967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2685166" y="3475437"/>
              <a:ext cx="2436899" cy="59960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4118159" y="2421380"/>
              <a:ext cx="1028732" cy="10434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4118158" y="2421380"/>
              <a:ext cx="373183" cy="2536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609352" y="4075041"/>
              <a:ext cx="1881990" cy="883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テキスト ボックス 103"/>
          <p:cNvSpPr txBox="1"/>
          <p:nvPr/>
        </p:nvSpPr>
        <p:spPr>
          <a:xfrm>
            <a:off x="1767678" y="4365486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284483" y="4201444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00CC"/>
                </a:solidFill>
              </a:rPr>
              <a:t>▲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575192" y="5626441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●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095405" y="4531855"/>
            <a:ext cx="427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00CC"/>
                </a:solidFill>
              </a:rPr>
              <a:t>●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14757" y="1244798"/>
            <a:ext cx="2846200" cy="954107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ABC</a:t>
            </a:r>
          </a:p>
          <a:p>
            <a:r>
              <a:rPr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∽△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</a:t>
            </a:r>
            <a:r>
              <a:rPr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Ｂ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 ´</a:t>
            </a:r>
            <a:endParaRPr lang="en-US" altLang="ja-JP" sz="2800" b="1" dirty="0">
              <a:solidFill>
                <a:srgbClr val="0000CC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4757" y="5643419"/>
            <a:ext cx="2789091" cy="954107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BC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endParaRPr lang="en-US" altLang="ja-JP" sz="2800" b="1" dirty="0" smtClean="0">
              <a:solidFill>
                <a:srgbClr val="0000CC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∽△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B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</a:t>
            </a:r>
            <a:r>
              <a:rPr lang="en-US" altLang="ja-JP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 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D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 ´</a:t>
            </a:r>
            <a:endParaRPr lang="en-US" altLang="ja-JP" sz="2800" b="1" dirty="0">
              <a:solidFill>
                <a:srgbClr val="0000CC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93877" y="1463822"/>
            <a:ext cx="2882579" cy="954107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AB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endParaRPr lang="en-US" altLang="ja-JP" sz="2800" b="1" dirty="0" smtClean="0">
              <a:solidFill>
                <a:srgbClr val="0000CC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∽△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B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 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D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 ´</a:t>
            </a:r>
            <a:endParaRPr lang="en-US" altLang="ja-JP" sz="2800" b="1" dirty="0">
              <a:solidFill>
                <a:srgbClr val="0000CC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858290" y="4806425"/>
            <a:ext cx="2818166" cy="954107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   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AC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Ｄ</a:t>
            </a:r>
            <a:endParaRPr lang="en-US" altLang="ja-JP" sz="2800" b="1" dirty="0" smtClean="0">
              <a:solidFill>
                <a:srgbClr val="0000CC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2800" b="1" dirty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∽△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A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C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´ </a:t>
            </a:r>
            <a:r>
              <a:rPr lang="en-US" altLang="ja-JP" sz="2800" b="1" dirty="0" smtClean="0">
                <a:solidFill>
                  <a:srgbClr val="0000CC"/>
                </a:solidFill>
                <a:latin typeface="HG正楷書体-PRO" pitchFamily="66" charset="-128"/>
                <a:ea typeface="HG正楷書体-PRO" pitchFamily="66" charset="-128"/>
              </a:rPr>
              <a:t>D</a:t>
            </a:r>
            <a:r>
              <a:rPr lang="en-US" altLang="ja-JP" sz="2800" b="1" dirty="0" smtClean="0">
                <a:solidFill>
                  <a:srgbClr val="0000CC"/>
                </a:solidFill>
              </a:rPr>
              <a:t> ´</a:t>
            </a:r>
            <a:endParaRPr lang="en-US" altLang="ja-JP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84" grpId="0"/>
      <p:bldP spid="94" grpId="0"/>
      <p:bldP spid="91" grpId="0"/>
      <p:bldP spid="96" grpId="0"/>
      <p:bldP spid="97" grpId="0"/>
      <p:bldP spid="98" grpId="0"/>
      <p:bldP spid="104" grpId="0"/>
      <p:bldP spid="105" grpId="0"/>
      <p:bldP spid="106" grpId="0"/>
      <p:bldP spid="107" grpId="0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971600" y="980728"/>
            <a:ext cx="7128792" cy="4551570"/>
          </a:xfrm>
          <a:prstGeom prst="rect">
            <a:avLst/>
          </a:prstGeom>
          <a:solidFill>
            <a:srgbClr val="002060"/>
          </a:solidFill>
          <a:ln w="31750" cmpd="thickThin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b="1" dirty="0"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 表面積比について</a:t>
            </a:r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考える</a:t>
            </a:r>
            <a:r>
              <a:rPr lang="ja-JP" altLang="en-US" sz="5400" b="1" dirty="0">
                <a:solidFill>
                  <a:schemeClr val="bg1"/>
                </a:solidFill>
                <a:latin typeface="HG正楷書体-PRO" pitchFamily="66" charset="-128"/>
                <a:ea typeface="HG正楷書体-PRO" pitchFamily="66" charset="-128"/>
              </a:rPr>
              <a:t>。</a:t>
            </a:r>
            <a:endParaRPr lang="en-US" altLang="ja-JP" sz="5400" b="1" dirty="0" smtClean="0">
              <a:solidFill>
                <a:schemeClr val="bg1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endParaRPr lang="en-US" altLang="ja-JP" b="1" dirty="0">
              <a:latin typeface="HG正楷書体-PRO" pitchFamily="66" charset="-128"/>
              <a:ea typeface="HG正楷書体-PRO" pitchFamily="66" charset="-128"/>
            </a:endParaRPr>
          </a:p>
          <a:p>
            <a:endParaRPr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2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38736" cy="936104"/>
          </a:xfrm>
          <a:solidFill>
            <a:srgbClr val="FFFF00"/>
          </a:solidFill>
          <a:ln w="31750" cmpd="thickThin">
            <a:solidFill>
              <a:srgbClr val="0000CC"/>
            </a:solidFill>
          </a:ln>
        </p:spPr>
        <p:txBody>
          <a:bodyPr/>
          <a:lstStyle/>
          <a:p>
            <a:r>
              <a:rPr kumimoji="1" lang="ja-JP" altLang="en-US" b="1" dirty="0" smtClean="0">
                <a:latin typeface="HG正楷書体-PRO" pitchFamily="66" charset="-128"/>
                <a:ea typeface="HG正楷書体-PRO" pitchFamily="66" charset="-128"/>
              </a:rPr>
              <a:t>表面積比</a:t>
            </a:r>
            <a:endParaRPr kumimoji="1" lang="ja-JP" altLang="en-US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312743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相似である立体の対応する面は　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　　　　</a:t>
            </a:r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それぞれ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相似である。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556792"/>
            <a:ext cx="1872208" cy="1323439"/>
          </a:xfrm>
          <a:prstGeom prst="rect">
            <a:avLst/>
          </a:prstGeom>
          <a:noFill/>
          <a:ln w="28575" cmpd="thinThick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相似比　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ｍ：ｎ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779912" y="1930479"/>
            <a:ext cx="576064" cy="576064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1556792"/>
            <a:ext cx="2160240" cy="1323439"/>
          </a:xfrm>
          <a:prstGeom prst="rect">
            <a:avLst/>
          </a:prstGeom>
          <a:noFill/>
          <a:ln w="28575" cmpd="thinThick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 面積比　</a:t>
            </a:r>
            <a:endParaRPr kumimoji="1"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kumimoji="1" lang="ja-JP" altLang="en-US" sz="4000" b="1" dirty="0" err="1" smtClean="0">
                <a:latin typeface="HG正楷書体-PRO" pitchFamily="66" charset="-128"/>
                <a:ea typeface="HG正楷書体-PRO" pitchFamily="66" charset="-128"/>
              </a:rPr>
              <a:t>ｍ</a:t>
            </a:r>
            <a:r>
              <a:rPr kumimoji="1" lang="en-US" altLang="ja-JP" sz="40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：ｎ</a:t>
            </a:r>
            <a:r>
              <a:rPr kumimoji="1" lang="en-US" altLang="ja-JP" sz="4000" b="1" baseline="30000" dirty="0" smtClean="0">
                <a:latin typeface="HG正楷書体-PRO" pitchFamily="66" charset="-128"/>
                <a:ea typeface="HG正楷書体-PRO" pitchFamily="66" charset="-128"/>
              </a:rPr>
              <a:t>2</a:t>
            </a:r>
            <a:endParaRPr kumimoji="1" lang="ja-JP" altLang="en-US" sz="4000" b="1" baseline="300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8" name="右矢印 7"/>
          <p:cNvSpPr/>
          <p:nvPr/>
        </p:nvSpPr>
        <p:spPr>
          <a:xfrm rot="5400000">
            <a:off x="3984925" y="4180892"/>
            <a:ext cx="576064" cy="1376536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0757" y="515719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HG正楷書体-PRO" pitchFamily="66" charset="-128"/>
                <a:ea typeface="HG正楷書体-PRO" pitchFamily="66" charset="-128"/>
              </a:rPr>
              <a:t>表面積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は全ての</a:t>
            </a:r>
            <a:r>
              <a:rPr kumimoji="1"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面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の和であるから、</a:t>
            </a:r>
            <a:endParaRPr lang="en-US" altLang="ja-JP" sz="4000" b="1" dirty="0" smtClean="0">
              <a:latin typeface="HG正楷書体-PRO" pitchFamily="66" charset="-128"/>
              <a:ea typeface="HG正楷書体-PRO" pitchFamily="66" charset="-128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　 表面積比は面積比に等しい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。</a:t>
            </a:r>
            <a:endParaRPr kumimoji="1" lang="ja-JP" altLang="en-US" sz="4000" b="1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0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2078</Words>
  <Application>Microsoft Office PowerPoint</Application>
  <PresentationFormat>画面に合わせる (4:3)</PresentationFormat>
  <Paragraphs>426</Paragraphs>
  <Slides>30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EPSON 太明朝体Ｂ</vt:lpstr>
      <vt:lpstr>HG正楷書体-PRO</vt:lpstr>
      <vt:lpstr>ＭＳ Ｐゴシック</vt:lpstr>
      <vt:lpstr>Arial</vt:lpstr>
      <vt:lpstr>Calibri</vt:lpstr>
      <vt:lpstr>Cambria Math</vt:lpstr>
      <vt:lpstr>Tahoma</vt:lpstr>
      <vt:lpstr>Wingdings</vt:lpstr>
      <vt:lpstr>Office ​​テーマ</vt:lpstr>
      <vt:lpstr>Shimmer</vt:lpstr>
      <vt:lpstr>数式</vt:lpstr>
      <vt:lpstr>図形と相似</vt:lpstr>
      <vt:lpstr>PowerPoint プレゼンテーション</vt:lpstr>
      <vt:lpstr>相似な立体図形の特徴</vt:lpstr>
      <vt:lpstr>相似な立体をつくる。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表面積比</vt:lpstr>
      <vt:lpstr>PowerPoint プレゼンテーション</vt:lpstr>
      <vt:lpstr>PowerPoint プレゼンテーション</vt:lpstr>
      <vt:lpstr>ではこれを球で　  　確認しよう。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ではこれを球で　  　確認しよう。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図形と相似</dc:title>
  <dc:creator>日野市教育委員会</dc:creator>
  <cp:lastModifiedBy>Windows ユーザー</cp:lastModifiedBy>
  <cp:revision>142</cp:revision>
  <cp:lastPrinted>2012-10-21T01:20:40Z</cp:lastPrinted>
  <dcterms:created xsi:type="dcterms:W3CDTF">2012-10-04T01:25:20Z</dcterms:created>
  <dcterms:modified xsi:type="dcterms:W3CDTF">2020-04-23T05:13:57Z</dcterms:modified>
</cp:coreProperties>
</file>